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Ex1.xml" ContentType="application/vnd.ms-office.chartex+xml"/>
  <Override PartName="/ppt/charts/style1.xml" ContentType="application/vnd.ms-office.chartstyle+xml"/>
  <Override PartName="/ppt/charts/colors1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comments/modernComment_13A_A6EBB10A.xml" ContentType="application/vnd.ms-powerpoint.comment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1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  <p:sldMasterId id="2147483648" r:id="rId2"/>
  </p:sldMasterIdLst>
  <p:notesMasterIdLst>
    <p:notesMasterId r:id="rId26"/>
  </p:notesMasterIdLst>
  <p:sldIdLst>
    <p:sldId id="256" r:id="rId3"/>
    <p:sldId id="258" r:id="rId4"/>
    <p:sldId id="292" r:id="rId5"/>
    <p:sldId id="291" r:id="rId6"/>
    <p:sldId id="293" r:id="rId7"/>
    <p:sldId id="294" r:id="rId8"/>
    <p:sldId id="307" r:id="rId9"/>
    <p:sldId id="295" r:id="rId10"/>
    <p:sldId id="304" r:id="rId11"/>
    <p:sldId id="288" r:id="rId12"/>
    <p:sldId id="296" r:id="rId13"/>
    <p:sldId id="297" r:id="rId14"/>
    <p:sldId id="298" r:id="rId15"/>
    <p:sldId id="312" r:id="rId16"/>
    <p:sldId id="289" r:id="rId17"/>
    <p:sldId id="314" r:id="rId18"/>
    <p:sldId id="313" r:id="rId19"/>
    <p:sldId id="308" r:id="rId20"/>
    <p:sldId id="309" r:id="rId21"/>
    <p:sldId id="310" r:id="rId22"/>
    <p:sldId id="301" r:id="rId23"/>
    <p:sldId id="311" r:id="rId24"/>
    <p:sldId id="280" r:id="rId25"/>
  </p:sldIdLst>
  <p:sldSz cx="9144000" cy="5143500" type="screen16x9"/>
  <p:notesSz cx="13716000" cy="24387175"/>
  <p:embeddedFontLst>
    <p:embeddedFont>
      <p:font typeface="Aptos Narrow" panose="020B0004020202020204" pitchFamily="34" charset="0"/>
      <p:regular r:id="rId27"/>
      <p:bold r:id="rId28"/>
      <p:italic r:id="rId29"/>
      <p:boldItalic r:id="rId30"/>
    </p:embeddedFont>
    <p:embeddedFont>
      <p:font typeface="Red Hat Display" panose="020B0604020202020204" charset="0"/>
      <p:bold r:id="rId31"/>
      <p:italic r:id="rId32"/>
      <p:boldItalic r:id="rId33"/>
    </p:embeddedFont>
    <p:embeddedFont>
      <p:font typeface="Red Hat Display Black" panose="020B0604020202020204" charset="0"/>
      <p:bold r:id="rId34"/>
      <p:italic r:id="rId35"/>
      <p:bold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525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525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525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525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525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525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525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525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525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r:id="rId67" roundtripDataSignature="AMtx7mgmIuxYF2IJDAoju3N1aBICPK4uOA==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38C7D08C-AA77-5258-F714-807C42A301A2}" name="Pandeli, Kris" initials="" userId="S::pandeli@bu.edu::6eccc699-010f-4b99-8680-4dbda6365658" providerId="AD"/>
  <p188:author id="{EF16D28F-7940-E442-28B2-8EC9749DB86D}" name="Leonardo, Diego" initials="LD" userId="S::diegolg@bu.edu::08223248-825f-4b2f-b0b5-a3951044476c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F6B3F"/>
    <a:srgbClr val="007042"/>
    <a:srgbClr val="62AB8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C423A59-EB65-73CE-0E95-67461F2CC907}" v="280" dt="2024-06-24T20:40:29.459"/>
    <p1510:client id="{5FA2D1E7-BE7E-8CE6-7F16-33B876CACCFF}" v="2" dt="2024-06-24T19:49:14.385"/>
    <p1510:client id="{75F732DC-8C34-9A43-57AD-28820F9331CF}" v="16" dt="2024-06-24T22:27:39.405"/>
    <p1510:client id="{FCC8D462-32A0-4197-81A3-7D9BF7AA0250}" v="395" dt="2024-06-24T21:14:27.84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21" Type="http://schemas.openxmlformats.org/officeDocument/2006/relationships/slide" Target="slides/slide19.xml"/><Relationship Id="rId34" Type="http://schemas.openxmlformats.org/officeDocument/2006/relationships/font" Target="fonts/font8.fntdata"/><Relationship Id="rId68" Type="http://schemas.openxmlformats.org/officeDocument/2006/relationships/presProps" Target="presProps.xml"/><Relationship Id="rId7" Type="http://schemas.openxmlformats.org/officeDocument/2006/relationships/slide" Target="slides/slide5.xml"/><Relationship Id="rId71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3.fntdata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6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5.fntdata"/><Relationship Id="rId73" Type="http://schemas.microsoft.com/office/2018/10/relationships/authors" Target="author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69" Type="http://schemas.openxmlformats.org/officeDocument/2006/relationships/viewProps" Target="viewProps.xml"/><Relationship Id="rId8" Type="http://schemas.openxmlformats.org/officeDocument/2006/relationships/slide" Target="slides/slide6.xml"/><Relationship Id="rId72" Type="http://schemas.microsoft.com/office/2015/10/relationships/revisionInfo" Target="revisionInfo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7.fntdata"/><Relationship Id="rId67" Type="http://customschemas.google.com/relationships/presentationmetadata" Target="metadata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oleObject" Target="https://d.docs.live.net/2a6fe60aba130c3b/BU-PEMBA/CourseWork/06-2024-Summer1/OM840_Improving%20Organizational%20Performance%20with%20Analytics/Project/Book8.xlsx" TargetMode="External"/></Relationships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numDim type="val">
        <cx:f>'[Book8.xlsx]Before inplementation'!$C$28:$C$67</cx:f>
        <cx:lvl ptCount="40" formatCode="0.00">
          <cx:pt idx="0">11.074350895922599</cx:pt>
          <cx:pt idx="1">10.790147403702401</cx:pt>
          <cx:pt idx="2">7.9248755684856302</cx:pt>
          <cx:pt idx="3">15.4786848832423</cx:pt>
          <cx:pt idx="4">11.5090090355722</cx:pt>
          <cx:pt idx="5">13.181009392728701</cx:pt>
          <cx:pt idx="6">12.2339386110274</cx:pt>
          <cx:pt idx="7">8.8114776916943693</cx:pt>
          <cx:pt idx="8">10.2333660923448</cx:pt>
          <cx:pt idx="9">14.905714690956501</cx:pt>
          <cx:pt idx="10">12.466946156585401</cx:pt>
          <cx:pt idx="11">8.9913406803486797</cx:pt>
          <cx:pt idx="12">6.7126943505285199</cx:pt>
          <cx:pt idx="13">3.1707163771003199</cx:pt>
          <cx:pt idx="14">8.2400985568091993</cx:pt>
          <cx:pt idx="15">4.21647723338282</cx:pt>
          <cx:pt idx="16">6.8949194328780701</cx:pt>
          <cx:pt idx="17">6.8202929584215299</cx:pt>
          <cx:pt idx="18">8.4691736167633902</cx:pt>
          <cx:pt idx="19">8.7333567256630609</cx:pt>
          <cx:pt idx="20">9.7955452679911907</cx:pt>
          <cx:pt idx="21">8.7315331542933396</cx:pt>
          <cx:pt idx="22">12.401295126365399</cx:pt>
          <cx:pt idx="23">8.4652053035967292</cx:pt>
          <cx:pt idx="24">11.0252163782224</cx:pt>
          <cx:pt idx="25">10.824241688324699</cx:pt>
          <cx:pt idx="26">6.0213473666628099</cx:pt>
          <cx:pt idx="27">10.396647242470101</cx:pt>
          <cx:pt idx="28">12.4278197042321</cx:pt>
          <cx:pt idx="29">8.7518533338008702</cx:pt>
          <cx:pt idx="30">8.9342410977426798</cx:pt>
          <cx:pt idx="31">5.8013013733690197</cx:pt>
          <cx:pt idx="32">10.238742404791401</cx:pt>
          <cx:pt idx="33">9.2539476548254704</cx:pt>
          <cx:pt idx="34">7.4446793000533198</cx:pt>
          <cx:pt idx="35">10.2600550849636</cx:pt>
          <cx:pt idx="36">5.1065948151865204</cx:pt>
          <cx:pt idx="37">7.81642156551138</cx:pt>
          <cx:pt idx="38">11.993472667337899</cx:pt>
          <cx:pt idx="39">4.8303623887558498</cx:pt>
        </cx:lvl>
      </cx:numDim>
    </cx:data>
  </cx:chartData>
  <cx:chart>
    <cx:plotArea>
      <cx:plotAreaRegion>
        <cx:series layoutId="clusteredColumn" uniqueId="{523142F3-27BB-D240-AF2D-2F37B740EDC7}">
          <cx:spPr>
            <a:solidFill>
              <a:srgbClr val="1F6B3F"/>
            </a:solidFill>
          </cx:spPr>
          <cx:dataId val="0"/>
          <cx:layoutPr>
            <cx:binning intervalClosed="r" underflow="0" overflow="auto">
              <cx:binSize val="1"/>
            </cx:binning>
          </cx:layoutPr>
        </cx:series>
      </cx:plotAreaRegion>
      <cx:axis id="0">
        <cx:catScaling gapWidth="0"/>
        <cx:title>
          <cx:tx>
            <cx:txData>
              <cx:v>Time (Minutes)</cx:v>
            </cx:txData>
          </cx:tx>
          <cx:txPr>
            <a:bodyPr spcFirstLastPara="1" vertOverflow="ellipsis" horzOverflow="overflow" wrap="square" lIns="0" tIns="0" rIns="0" bIns="0" anchor="ctr" anchorCtr="1"/>
            <a:lstStyle/>
            <a:p>
              <a:pPr algn="ctr" rtl="0">
                <a:defRPr sz="1600" b="1"/>
              </a:pPr>
              <a:r>
                <a:rPr lang="en-US" sz="1600" b="1" i="0" u="none" strike="noStrike" baseline="0">
                  <a:solidFill>
                    <a:sysClr val="windowText" lastClr="000000">
                      <a:lumMod val="65000"/>
                      <a:lumOff val="35000"/>
                    </a:sysClr>
                  </a:solidFill>
                  <a:latin typeface="Aptos Narrow" panose="02110004020202020204"/>
                </a:rPr>
                <a:t>Time (Minutes)</a:t>
              </a:r>
            </a:p>
          </cx:txPr>
        </cx:title>
        <cx:tickLabels/>
        <cx:numFmt formatCode="#,##0" sourceLinked="0"/>
      </cx:axis>
      <cx:axis id="1">
        <cx:valScaling/>
        <cx:title>
          <cx:tx>
            <cx:txData>
              <cx:v>Frequency</cx:v>
            </cx:txData>
          </cx:tx>
          <cx:txPr>
            <a:bodyPr spcFirstLastPara="1" vertOverflow="ellipsis" horzOverflow="overflow" wrap="square" lIns="0" tIns="0" rIns="0" bIns="0" anchor="ctr" anchorCtr="1"/>
            <a:lstStyle/>
            <a:p>
              <a:pPr algn="ctr" rtl="0">
                <a:defRPr sz="1600" b="1"/>
              </a:pPr>
              <a:r>
                <a:rPr lang="en-US" sz="1600" b="1" i="0" u="none" strike="noStrike" baseline="0">
                  <a:solidFill>
                    <a:sysClr val="windowText" lastClr="000000">
                      <a:lumMod val="65000"/>
                      <a:lumOff val="35000"/>
                    </a:sysClr>
                  </a:solidFill>
                  <a:latin typeface="Aptos Narrow" panose="02110004020202020204"/>
                </a:rPr>
                <a:t>Frequency</a:t>
              </a:r>
            </a:p>
          </cx:txPr>
        </cx:title>
        <cx:majorGridlines/>
        <cx:tickLabels/>
      </cx:axis>
    </cx:plotArea>
  </cx:chart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6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comments/modernComment_13A_A6EBB10A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898EC6B1-D006-4A67-8AE2-E454CE4EE6F4}" authorId="{EF16D28F-7940-E442-28B2-8EC9749DB86D}" created="2024-06-24T20:32:45.917" startDate="2024-06-24T20:32:45.917" dueDate="2024-06-24T20:32:45.917" assignedTo="{38C7D08C-AA77-5258-F714-807C42A301A2}" title="@Pandeli, Kris do you think this is fine or is too simple for this slide?">
    <pc:sldMkLst xmlns:pc="http://schemas.microsoft.com/office/powerpoint/2013/main/command">
      <pc:docMk/>
      <pc:sldMk cId="2800464138" sldId="314"/>
    </pc:sldMkLst>
    <p188:replyLst>
      <p188:reply id="{32B1A067-0429-428E-A153-465524FCC943}" authorId="{38C7D08C-AA77-5258-F714-807C42A301A2}" created="2024-06-24T21:01:18.902">
        <p188:txBody>
          <a:bodyPr/>
          <a:lstStyle/>
          <a:p>
            <a:r>
              <a:rPr lang="en-US"/>
              <a:t>This is good Diego,  thank you! I made some slight edits.</a:t>
            </a:r>
          </a:p>
        </p188:txBody>
      </p188:reply>
    </p188:replyLst>
    <p188:txBody>
      <a:bodyPr/>
      <a:lstStyle/>
      <a:p>
        <a:r>
          <a:rPr lang="en-US"/>
          <a:t>[@Pandeli, Kris] do you think this is fine or is too simple for this slide? </a:t>
        </a:r>
      </a:p>
    </p188:txBody>
    <p188:extLst>
      <p:ext xmlns:p="http://schemas.openxmlformats.org/presentationml/2006/main" uri="{5BB2D875-25FF-4072-B9AC-8F64D62656EB}">
        <p228:taskDetails xmlns:p228="http://schemas.microsoft.com/office/powerpoint/2022/08/main">
          <p228:history>
            <p228:event time="2024-06-24T20:32:45.917" id="{103122F5-3C2C-4C7F-8196-C5B23CF2A7DC}">
              <p228:atrbtn authorId="{EF16D28F-7940-E442-28B2-8EC9749DB86D}"/>
              <p228:anchr>
                <p228:comment id="{898EC6B1-D006-4A67-8AE2-E454CE4EE6F4}"/>
              </p228:anchr>
              <p228:add/>
            </p228:event>
            <p228:event time="2024-06-24T20:32:45.917" id="{DF23B03B-7A75-4F7B-A8B6-4CA40C5D5FC3}">
              <p228:atrbtn authorId="{EF16D28F-7940-E442-28B2-8EC9749DB86D}"/>
              <p228:anchr>
                <p228:comment id="{898EC6B1-D006-4A67-8AE2-E454CE4EE6F4}"/>
              </p228:anchr>
              <p228:asgn authorId="{38C7D08C-AA77-5258-F714-807C42A301A2}"/>
            </p228:event>
            <p228:event time="2024-06-24T20:32:45.917" id="{CED0AEB9-2B76-44A7-A118-D4E4118D50CA}">
              <p228:atrbtn authorId="{EF16D28F-7940-E442-28B2-8EC9749DB86D}"/>
              <p228:anchr>
                <p228:comment id="{898EC6B1-D006-4A67-8AE2-E454CE4EE6F4}"/>
              </p228:anchr>
              <p228:title val="@Pandeli, Kris do you think this is fine or is too simple for this slide?"/>
            </p228:event>
            <p228:event time="2024-06-24T20:32:45.917" id="{519835AA-7FBC-4C2F-ADF0-AB2DC470715C}">
              <p228:atrbtn authorId="{EF16D28F-7940-E442-28B2-8EC9749DB86D}"/>
              <p228:anchr>
                <p228:comment id="{898EC6B1-D006-4A67-8AE2-E454CE4EE6F4}"/>
              </p228:anchr>
              <p228:date stDt="2024-06-24T20:32:45.917" endDt="2024-06-24T20:32:45.917"/>
            </p228:event>
          </p228:history>
        </p228:taskDetails>
      </p:ext>
    </p188:extLst>
  </p188:cm>
</p188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4">
  <dgm:title val=""/>
  <dgm:desc val=""/>
  <dgm:catLst>
    <dgm:cat type="accent6" pri="11400"/>
  </dgm:catLst>
  <dgm:styleLbl name="node0">
    <dgm:fillClrLst meth="cycle">
      <a:schemeClr val="accent6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6">
        <a:shade val="50000"/>
      </a:schemeClr>
      <a:schemeClr val="accent6">
        <a:tint val="55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/>
    <dgm:txEffectClrLst/>
  </dgm:styleLbl>
  <dgm:styleLbl name="node1">
    <dgm:fillClrLst meth="cycle">
      <a:schemeClr val="accent6">
        <a:shade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cycle">
      <a:schemeClr val="accent6">
        <a:shade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6">
        <a:shade val="80000"/>
        <a:alpha val="50000"/>
      </a:schemeClr>
      <a:schemeClr val="accent6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55000"/>
      </a:schemeClr>
    </dgm:fillClrLst>
    <dgm:linClrLst meth="repeat">
      <a:schemeClr val="accent6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55000"/>
      </a:schemeClr>
    </dgm:fillClrLst>
    <dgm:linClrLst meth="repeat">
      <a:schemeClr val="accent6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55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6_5">
  <dgm:title val=""/>
  <dgm:desc val=""/>
  <dgm:catLst>
    <dgm:cat type="accent6" pri="11500"/>
  </dgm:catLst>
  <dgm:styleLbl name="node0">
    <dgm:fillClrLst meth="cycle"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alpha val="90000"/>
      </a:schemeClr>
      <a:schemeClr val="accent6">
        <a:alpha val="5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/>
    <dgm:txEffectClrLst/>
  </dgm:styleLbl>
  <dgm:styleLbl name="node1">
    <dgm:fillClrLst>
      <a:schemeClr val="accent6">
        <a:alpha val="9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6">
        <a:shade val="90000"/>
      </a:schemeClr>
      <a:schemeClr val="accent6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  <a:alpha val="90000"/>
      </a:schemeClr>
      <a:schemeClr val="accent6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b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sibTrans1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6">
        <a:alpha val="90000"/>
        <a:tint val="40000"/>
      </a:schemeClr>
      <a:schemeClr val="accent6">
        <a:alpha val="5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EC1BDFA-9E75-4E1B-A51A-3605B0E3AEEE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accent6_4" csCatId="accent6" phldr="1"/>
      <dgm:spPr/>
      <dgm:t>
        <a:bodyPr/>
        <a:lstStyle/>
        <a:p>
          <a:endParaRPr lang="en-US"/>
        </a:p>
      </dgm:t>
    </dgm:pt>
    <dgm:pt modelId="{63127EDD-11D0-43B9-83AC-0DF8AA408EAB}">
      <dgm:prSet phldr="0" custT="1"/>
      <dgm:spPr/>
      <dgm:t>
        <a:bodyPr/>
        <a:lstStyle/>
        <a:p>
          <a:pPr rtl="0"/>
          <a:r>
            <a:rPr lang="en-US" sz="1000">
              <a:solidFill>
                <a:schemeClr val="bg1"/>
              </a:solidFill>
            </a:rPr>
            <a:t>Customer Enters Store</a:t>
          </a:r>
          <a:endParaRPr lang="en-US" sz="1000">
            <a:solidFill>
              <a:schemeClr val="bg1"/>
            </a:solidFill>
            <a:latin typeface="Aptos Display" panose="02110004020202020204"/>
          </a:endParaRPr>
        </a:p>
      </dgm:t>
    </dgm:pt>
    <dgm:pt modelId="{852914F5-811E-445C-B217-720153CF1FAB}" type="parTrans" cxnId="{8AA2EAAB-94D3-4E35-A904-F50FE9226BE4}">
      <dgm:prSet/>
      <dgm:spPr/>
      <dgm:t>
        <a:bodyPr/>
        <a:lstStyle/>
        <a:p>
          <a:endParaRPr lang="en-US" sz="1000"/>
        </a:p>
      </dgm:t>
    </dgm:pt>
    <dgm:pt modelId="{D89AAB75-E1F6-44DF-86B8-4774C7F69865}" type="sibTrans" cxnId="{8AA2EAAB-94D3-4E35-A904-F50FE9226BE4}">
      <dgm:prSet custT="1"/>
      <dgm:spPr/>
      <dgm:t>
        <a:bodyPr/>
        <a:lstStyle/>
        <a:p>
          <a:endParaRPr lang="en-US" sz="1000"/>
        </a:p>
      </dgm:t>
    </dgm:pt>
    <dgm:pt modelId="{2C2F7737-3627-4DE2-A3D4-DD799B6D8A4B}">
      <dgm:prSet phldr="0" custT="1"/>
      <dgm:spPr/>
      <dgm:t>
        <a:bodyPr/>
        <a:lstStyle/>
        <a:p>
          <a:r>
            <a:rPr lang="en-US" sz="1000">
              <a:solidFill>
                <a:schemeClr val="tx1"/>
              </a:solidFill>
            </a:rPr>
            <a:t>Customer Joins Queue</a:t>
          </a:r>
        </a:p>
      </dgm:t>
    </dgm:pt>
    <dgm:pt modelId="{168960C2-EC5B-4C78-BA70-BB9F03A92139}" type="parTrans" cxnId="{34C1F57F-F232-4C86-AA86-96364707B235}">
      <dgm:prSet/>
      <dgm:spPr/>
      <dgm:t>
        <a:bodyPr/>
        <a:lstStyle/>
        <a:p>
          <a:endParaRPr lang="en-US" sz="1000"/>
        </a:p>
      </dgm:t>
    </dgm:pt>
    <dgm:pt modelId="{5AD0623F-A888-40B1-98F9-17B99ACBEB72}" type="sibTrans" cxnId="{34C1F57F-F232-4C86-AA86-96364707B235}">
      <dgm:prSet custT="1"/>
      <dgm:spPr/>
      <dgm:t>
        <a:bodyPr/>
        <a:lstStyle/>
        <a:p>
          <a:endParaRPr lang="en-US" sz="1000"/>
        </a:p>
      </dgm:t>
    </dgm:pt>
    <dgm:pt modelId="{2D95BF86-9372-4FDC-8B64-4BC02456C289}">
      <dgm:prSet phldr="0" custT="1"/>
      <dgm:spPr/>
      <dgm:t>
        <a:bodyPr/>
        <a:lstStyle/>
        <a:p>
          <a:r>
            <a:rPr lang="en-US" sz="1000">
              <a:solidFill>
                <a:schemeClr val="tx1"/>
              </a:solidFill>
            </a:rPr>
            <a:t>  Barista Greets Customer</a:t>
          </a:r>
        </a:p>
      </dgm:t>
    </dgm:pt>
    <dgm:pt modelId="{6FFD90D6-5B81-4A5E-8724-647C600DFCA2}" type="parTrans" cxnId="{E0467BA5-D989-429A-B3C4-FAD15E33FA69}">
      <dgm:prSet/>
      <dgm:spPr/>
      <dgm:t>
        <a:bodyPr/>
        <a:lstStyle/>
        <a:p>
          <a:endParaRPr lang="en-US" sz="1000"/>
        </a:p>
      </dgm:t>
    </dgm:pt>
    <dgm:pt modelId="{0CBC5A4B-EFAC-48CB-8451-49A4A014B295}" type="sibTrans" cxnId="{E0467BA5-D989-429A-B3C4-FAD15E33FA69}">
      <dgm:prSet custT="1"/>
      <dgm:spPr/>
      <dgm:t>
        <a:bodyPr/>
        <a:lstStyle/>
        <a:p>
          <a:endParaRPr lang="en-US" sz="1000"/>
        </a:p>
      </dgm:t>
    </dgm:pt>
    <dgm:pt modelId="{A6080FDE-8B24-4292-B08F-3DE521A06846}">
      <dgm:prSet phldr="0" custT="1"/>
      <dgm:spPr/>
      <dgm:t>
        <a:bodyPr/>
        <a:lstStyle/>
        <a:p>
          <a:r>
            <a:rPr lang="en-US" sz="1000">
              <a:solidFill>
                <a:schemeClr val="tx1"/>
              </a:solidFill>
            </a:rPr>
            <a:t>  Customer Places Order</a:t>
          </a:r>
        </a:p>
      </dgm:t>
    </dgm:pt>
    <dgm:pt modelId="{ED150ED8-1D9A-4E8F-81CA-CC43105CAD2A}" type="parTrans" cxnId="{62AB3514-FE0E-41C6-868F-E1806DAF5B35}">
      <dgm:prSet/>
      <dgm:spPr/>
      <dgm:t>
        <a:bodyPr/>
        <a:lstStyle/>
        <a:p>
          <a:endParaRPr lang="en-US" sz="1000"/>
        </a:p>
      </dgm:t>
    </dgm:pt>
    <dgm:pt modelId="{82FD7F70-703B-448F-8345-499255B99394}" type="sibTrans" cxnId="{62AB3514-FE0E-41C6-868F-E1806DAF5B35}">
      <dgm:prSet custT="1"/>
      <dgm:spPr/>
      <dgm:t>
        <a:bodyPr/>
        <a:lstStyle/>
        <a:p>
          <a:endParaRPr lang="en-US" sz="1000"/>
        </a:p>
      </dgm:t>
    </dgm:pt>
    <dgm:pt modelId="{922FADB2-5C0E-49E1-89B2-DBB44B4E5E66}">
      <dgm:prSet phldr="0" custT="1"/>
      <dgm:spPr/>
      <dgm:t>
        <a:bodyPr/>
        <a:lstStyle/>
        <a:p>
          <a:r>
            <a:rPr lang="en-US" sz="1000">
              <a:solidFill>
                <a:schemeClr val="tx1"/>
              </a:solidFill>
            </a:rPr>
            <a:t>  Barista Inputs Order into POS System</a:t>
          </a:r>
        </a:p>
      </dgm:t>
    </dgm:pt>
    <dgm:pt modelId="{4E02AC1A-FA5C-41A2-A98C-16AD76AFF851}" type="parTrans" cxnId="{9D84CF4F-8FEA-45E0-8900-CACF9457D717}">
      <dgm:prSet/>
      <dgm:spPr/>
      <dgm:t>
        <a:bodyPr/>
        <a:lstStyle/>
        <a:p>
          <a:endParaRPr lang="en-US" sz="1000"/>
        </a:p>
      </dgm:t>
    </dgm:pt>
    <dgm:pt modelId="{22880F84-029F-4E28-9CF0-92FEEF352EBC}" type="sibTrans" cxnId="{9D84CF4F-8FEA-45E0-8900-CACF9457D717}">
      <dgm:prSet custT="1"/>
      <dgm:spPr/>
      <dgm:t>
        <a:bodyPr/>
        <a:lstStyle/>
        <a:p>
          <a:endParaRPr lang="en-US" sz="1000"/>
        </a:p>
      </dgm:t>
    </dgm:pt>
    <dgm:pt modelId="{D795059F-4C7B-497E-81CC-6DEC37FF713A}">
      <dgm:prSet phldr="0" custT="1"/>
      <dgm:spPr/>
      <dgm:t>
        <a:bodyPr/>
        <a:lstStyle/>
        <a:p>
          <a:r>
            <a:rPr lang="en-US" sz="1000">
              <a:solidFill>
                <a:schemeClr val="tx1"/>
              </a:solidFill>
            </a:rPr>
            <a:t>  Barista Confirms Order and Price</a:t>
          </a:r>
        </a:p>
      </dgm:t>
    </dgm:pt>
    <dgm:pt modelId="{13219E72-3E4A-4B02-B702-28BF70084DF9}" type="parTrans" cxnId="{CD420E4A-EB8A-4382-94B5-E82D61E5158E}">
      <dgm:prSet/>
      <dgm:spPr/>
      <dgm:t>
        <a:bodyPr/>
        <a:lstStyle/>
        <a:p>
          <a:endParaRPr lang="en-US" sz="1000"/>
        </a:p>
      </dgm:t>
    </dgm:pt>
    <dgm:pt modelId="{DC6C86C7-40B6-48F8-8A1D-30443AD7494C}" type="sibTrans" cxnId="{CD420E4A-EB8A-4382-94B5-E82D61E5158E}">
      <dgm:prSet custT="1"/>
      <dgm:spPr/>
      <dgm:t>
        <a:bodyPr/>
        <a:lstStyle/>
        <a:p>
          <a:endParaRPr lang="en-US" sz="1000"/>
        </a:p>
      </dgm:t>
    </dgm:pt>
    <dgm:pt modelId="{BAEDB405-4983-465E-9333-80113F05DF67}">
      <dgm:prSet phldr="0" custT="1"/>
      <dgm:spPr/>
      <dgm:t>
        <a:bodyPr/>
        <a:lstStyle/>
        <a:p>
          <a:r>
            <a:rPr lang="en-US" sz="1000">
              <a:solidFill>
                <a:schemeClr val="tx1"/>
              </a:solidFill>
            </a:rPr>
            <a:t>  Customer Pays for Order</a:t>
          </a:r>
        </a:p>
      </dgm:t>
    </dgm:pt>
    <dgm:pt modelId="{48232A19-0BC8-4FCA-8149-594EED7BCC3A}" type="parTrans" cxnId="{0A004CBC-C766-4246-9D8F-A90BE0D44D67}">
      <dgm:prSet/>
      <dgm:spPr/>
      <dgm:t>
        <a:bodyPr/>
        <a:lstStyle/>
        <a:p>
          <a:endParaRPr lang="en-US" sz="1000"/>
        </a:p>
      </dgm:t>
    </dgm:pt>
    <dgm:pt modelId="{0227D00F-F735-4314-BBF6-52ECE8E47F5A}" type="sibTrans" cxnId="{0A004CBC-C766-4246-9D8F-A90BE0D44D67}">
      <dgm:prSet custT="1"/>
      <dgm:spPr/>
      <dgm:t>
        <a:bodyPr/>
        <a:lstStyle/>
        <a:p>
          <a:endParaRPr lang="en-US" sz="1000"/>
        </a:p>
      </dgm:t>
    </dgm:pt>
    <dgm:pt modelId="{36C40026-A478-4F71-84B3-3D18B4EB9658}">
      <dgm:prSet phldr="0" custT="1"/>
      <dgm:spPr/>
      <dgm:t>
        <a:bodyPr/>
        <a:lstStyle/>
        <a:p>
          <a:pPr rtl="0"/>
          <a:r>
            <a:rPr lang="en-US" sz="1000">
              <a:solidFill>
                <a:schemeClr val="tx1"/>
              </a:solidFill>
            </a:rPr>
            <a:t>Barista Processes</a:t>
          </a:r>
          <a:endParaRPr lang="en-US" sz="1000">
            <a:solidFill>
              <a:schemeClr val="tx1"/>
            </a:solidFill>
            <a:latin typeface="Arial"/>
          </a:endParaRPr>
        </a:p>
      </dgm:t>
    </dgm:pt>
    <dgm:pt modelId="{86661EEC-6A01-4286-8FB0-87B40979D0E4}" type="parTrans" cxnId="{32F03206-E848-4757-A714-23E5B74201A6}">
      <dgm:prSet/>
      <dgm:spPr/>
      <dgm:t>
        <a:bodyPr/>
        <a:lstStyle/>
        <a:p>
          <a:endParaRPr lang="en-US" sz="1000"/>
        </a:p>
      </dgm:t>
    </dgm:pt>
    <dgm:pt modelId="{CEACD6FE-D9B2-4BF9-9795-55FE6E3E5370}" type="sibTrans" cxnId="{32F03206-E848-4757-A714-23E5B74201A6}">
      <dgm:prSet custT="1"/>
      <dgm:spPr/>
      <dgm:t>
        <a:bodyPr/>
        <a:lstStyle/>
        <a:p>
          <a:endParaRPr lang="en-US" sz="1000"/>
        </a:p>
      </dgm:t>
    </dgm:pt>
    <dgm:pt modelId="{CFBE7B1C-4D52-4D9E-BBDE-598125D18500}">
      <dgm:prSet phldr="0" custT="1"/>
      <dgm:spPr/>
      <dgm:t>
        <a:bodyPr/>
        <a:lstStyle/>
        <a:p>
          <a:r>
            <a:rPr lang="en-US" sz="1000">
              <a:solidFill>
                <a:schemeClr val="tx1"/>
              </a:solidFill>
            </a:rPr>
            <a:t>Barista Prints Receipt (if requested)</a:t>
          </a:r>
        </a:p>
      </dgm:t>
    </dgm:pt>
    <dgm:pt modelId="{03693356-78C9-4921-A509-F2749CC57CBD}" type="parTrans" cxnId="{6A5C3D89-5B76-4A6E-9E31-B8CC2E758823}">
      <dgm:prSet/>
      <dgm:spPr/>
      <dgm:t>
        <a:bodyPr/>
        <a:lstStyle/>
        <a:p>
          <a:endParaRPr lang="en-US" sz="1000"/>
        </a:p>
      </dgm:t>
    </dgm:pt>
    <dgm:pt modelId="{3F70E609-9AC7-4142-A73A-98BBC54EA286}" type="sibTrans" cxnId="{6A5C3D89-5B76-4A6E-9E31-B8CC2E758823}">
      <dgm:prSet custT="1"/>
      <dgm:spPr/>
      <dgm:t>
        <a:bodyPr/>
        <a:lstStyle/>
        <a:p>
          <a:endParaRPr lang="en-US" sz="1000"/>
        </a:p>
      </dgm:t>
    </dgm:pt>
    <dgm:pt modelId="{9A2109E8-4496-4577-874D-0B451E329BA2}">
      <dgm:prSet phldr="0" custT="1"/>
      <dgm:spPr/>
      <dgm:t>
        <a:bodyPr/>
        <a:lstStyle/>
        <a:p>
          <a:r>
            <a:rPr lang="en-US" sz="1000">
              <a:solidFill>
                <a:schemeClr val="tx1"/>
              </a:solidFill>
            </a:rPr>
            <a:t>Barista Hands Over Order Number/Name</a:t>
          </a:r>
        </a:p>
      </dgm:t>
    </dgm:pt>
    <dgm:pt modelId="{E8FF958C-DA2F-4CD8-BC04-29FF748A566A}" type="parTrans" cxnId="{61F6A355-2FAF-4A49-B9A9-2807E160F2AB}">
      <dgm:prSet/>
      <dgm:spPr/>
      <dgm:t>
        <a:bodyPr/>
        <a:lstStyle/>
        <a:p>
          <a:endParaRPr lang="en-US" sz="1000"/>
        </a:p>
      </dgm:t>
    </dgm:pt>
    <dgm:pt modelId="{9FAF6A32-ED64-4F08-AA40-6F45E56C40E7}" type="sibTrans" cxnId="{61F6A355-2FAF-4A49-B9A9-2807E160F2AB}">
      <dgm:prSet custT="1"/>
      <dgm:spPr/>
      <dgm:t>
        <a:bodyPr/>
        <a:lstStyle/>
        <a:p>
          <a:endParaRPr lang="en-US" sz="1000"/>
        </a:p>
      </dgm:t>
    </dgm:pt>
    <dgm:pt modelId="{0933F279-B5AD-4B4A-AC75-434EE5182BCB}">
      <dgm:prSet phldr="0" custT="1"/>
      <dgm:spPr/>
      <dgm:t>
        <a:bodyPr/>
        <a:lstStyle/>
        <a:p>
          <a:r>
            <a:rPr lang="en-US" sz="1000">
              <a:solidFill>
                <a:schemeClr val="tx1"/>
              </a:solidFill>
            </a:rPr>
            <a:t>Customer Waits for Order</a:t>
          </a:r>
        </a:p>
      </dgm:t>
    </dgm:pt>
    <dgm:pt modelId="{FE01796D-B1D1-412C-8B25-3F318E88A8BD}" type="parTrans" cxnId="{40104030-97FF-4614-B336-A18E708043A8}">
      <dgm:prSet/>
      <dgm:spPr/>
      <dgm:t>
        <a:bodyPr/>
        <a:lstStyle/>
        <a:p>
          <a:endParaRPr lang="en-US" sz="1000"/>
        </a:p>
      </dgm:t>
    </dgm:pt>
    <dgm:pt modelId="{4F265E6B-FAAA-4DB9-A624-0A0C567A0513}" type="sibTrans" cxnId="{40104030-97FF-4614-B336-A18E708043A8}">
      <dgm:prSet/>
      <dgm:spPr/>
      <dgm:t>
        <a:bodyPr/>
        <a:lstStyle/>
        <a:p>
          <a:endParaRPr lang="en-US" sz="1000"/>
        </a:p>
      </dgm:t>
    </dgm:pt>
    <dgm:pt modelId="{41BED9BF-6D92-4BEC-92CB-913A582CC8BB}">
      <dgm:prSet phldr="0" custT="1"/>
      <dgm:spPr/>
      <dgm:t>
        <a:bodyPr/>
        <a:lstStyle/>
        <a:p>
          <a:pPr rtl="0"/>
          <a:r>
            <a:rPr lang="en-US" sz="1000">
              <a:solidFill>
                <a:schemeClr val="tx1"/>
              </a:solidFill>
              <a:latin typeface="Arial"/>
            </a:rPr>
            <a:t>Card</a:t>
          </a:r>
          <a:r>
            <a:rPr lang="en-US" sz="1000">
              <a:solidFill>
                <a:schemeClr val="tx1"/>
              </a:solidFill>
            </a:rPr>
            <a:t>/Mobile Payment    </a:t>
          </a:r>
          <a:r>
            <a:rPr lang="en-US" sz="1000">
              <a:solidFill>
                <a:schemeClr val="tx1"/>
              </a:solidFill>
              <a:latin typeface="Arial"/>
            </a:rPr>
            <a:t> </a:t>
          </a:r>
        </a:p>
      </dgm:t>
    </dgm:pt>
    <dgm:pt modelId="{D56A9C77-DF2B-4124-A4C4-8D12502B38B4}" type="parTrans" cxnId="{82F4882C-EE89-42F8-A8C0-765C3BACD5BA}">
      <dgm:prSet/>
      <dgm:spPr/>
      <dgm:t>
        <a:bodyPr/>
        <a:lstStyle/>
        <a:p>
          <a:endParaRPr lang="en-US" sz="1000"/>
        </a:p>
      </dgm:t>
    </dgm:pt>
    <dgm:pt modelId="{A0DE8FF7-C482-49DA-9A02-FC538E473B7C}" type="sibTrans" cxnId="{82F4882C-EE89-42F8-A8C0-765C3BACD5BA}">
      <dgm:prSet custT="1"/>
      <dgm:spPr/>
      <dgm:t>
        <a:bodyPr/>
        <a:lstStyle/>
        <a:p>
          <a:endParaRPr lang="en-US" sz="1000"/>
        </a:p>
      </dgm:t>
    </dgm:pt>
    <dgm:pt modelId="{2D86E385-6C92-4B84-BA1D-35A7EE30FA70}">
      <dgm:prSet phldr="0" custT="1"/>
      <dgm:spPr/>
      <dgm:t>
        <a:bodyPr/>
        <a:lstStyle/>
        <a:p>
          <a:r>
            <a:rPr lang="en-US" sz="1000">
              <a:solidFill>
                <a:schemeClr val="tx1"/>
              </a:solidFill>
            </a:rPr>
            <a:t>Cash Payment</a:t>
          </a:r>
        </a:p>
      </dgm:t>
    </dgm:pt>
    <dgm:pt modelId="{D3A181AE-8EF4-406B-9249-719ED7AAC07E}" type="parTrans" cxnId="{94878119-A4C7-445C-927B-87CDDCC522BA}">
      <dgm:prSet/>
      <dgm:spPr/>
      <dgm:t>
        <a:bodyPr/>
        <a:lstStyle/>
        <a:p>
          <a:endParaRPr lang="en-US" sz="1000"/>
        </a:p>
      </dgm:t>
    </dgm:pt>
    <dgm:pt modelId="{9BCBD8A9-DCA9-4745-86A0-C0B93A6D44B0}" type="sibTrans" cxnId="{94878119-A4C7-445C-927B-87CDDCC522BA}">
      <dgm:prSet custT="1"/>
      <dgm:spPr/>
      <dgm:t>
        <a:bodyPr/>
        <a:lstStyle/>
        <a:p>
          <a:endParaRPr lang="en-US" sz="1000"/>
        </a:p>
      </dgm:t>
    </dgm:pt>
    <dgm:pt modelId="{2021784C-5658-485F-BB86-8CBE02C2573C}" type="pres">
      <dgm:prSet presAssocID="{AEC1BDFA-9E75-4E1B-A51A-3605B0E3AEEE}" presName="Name0" presStyleCnt="0">
        <dgm:presLayoutVars>
          <dgm:dir/>
          <dgm:resizeHandles val="exact"/>
        </dgm:presLayoutVars>
      </dgm:prSet>
      <dgm:spPr/>
    </dgm:pt>
    <dgm:pt modelId="{D50E7994-9D97-4EAB-A317-1A47913E129B}" type="pres">
      <dgm:prSet presAssocID="{63127EDD-11D0-43B9-83AC-0DF8AA408EAB}" presName="node" presStyleLbl="node1" presStyleIdx="0" presStyleCnt="13">
        <dgm:presLayoutVars>
          <dgm:bulletEnabled val="1"/>
        </dgm:presLayoutVars>
      </dgm:prSet>
      <dgm:spPr/>
    </dgm:pt>
    <dgm:pt modelId="{6DC3375E-AE14-4820-9BF7-94E1C9474B5C}" type="pres">
      <dgm:prSet presAssocID="{D89AAB75-E1F6-44DF-86B8-4774C7F69865}" presName="sibTrans" presStyleLbl="sibTrans1D1" presStyleIdx="0" presStyleCnt="12"/>
      <dgm:spPr/>
    </dgm:pt>
    <dgm:pt modelId="{B5D4021D-BAB3-413A-8808-2D7C4E8E8DD7}" type="pres">
      <dgm:prSet presAssocID="{D89AAB75-E1F6-44DF-86B8-4774C7F69865}" presName="connectorText" presStyleLbl="sibTrans1D1" presStyleIdx="0" presStyleCnt="12"/>
      <dgm:spPr/>
    </dgm:pt>
    <dgm:pt modelId="{0EDA0B17-BD80-4040-A06D-3964F140F2CD}" type="pres">
      <dgm:prSet presAssocID="{2C2F7737-3627-4DE2-A3D4-DD799B6D8A4B}" presName="node" presStyleLbl="node1" presStyleIdx="1" presStyleCnt="13">
        <dgm:presLayoutVars>
          <dgm:bulletEnabled val="1"/>
        </dgm:presLayoutVars>
      </dgm:prSet>
      <dgm:spPr/>
    </dgm:pt>
    <dgm:pt modelId="{C6469222-2641-45FD-9925-84090E697C93}" type="pres">
      <dgm:prSet presAssocID="{5AD0623F-A888-40B1-98F9-17B99ACBEB72}" presName="sibTrans" presStyleLbl="sibTrans1D1" presStyleIdx="1" presStyleCnt="12"/>
      <dgm:spPr/>
    </dgm:pt>
    <dgm:pt modelId="{6E26117E-052D-4865-B9DC-9F4F34EB8207}" type="pres">
      <dgm:prSet presAssocID="{5AD0623F-A888-40B1-98F9-17B99ACBEB72}" presName="connectorText" presStyleLbl="sibTrans1D1" presStyleIdx="1" presStyleCnt="12"/>
      <dgm:spPr/>
    </dgm:pt>
    <dgm:pt modelId="{B9CE900D-518E-4E41-892B-93F39B60CAEA}" type="pres">
      <dgm:prSet presAssocID="{2D95BF86-9372-4FDC-8B64-4BC02456C289}" presName="node" presStyleLbl="node1" presStyleIdx="2" presStyleCnt="13">
        <dgm:presLayoutVars>
          <dgm:bulletEnabled val="1"/>
        </dgm:presLayoutVars>
      </dgm:prSet>
      <dgm:spPr/>
    </dgm:pt>
    <dgm:pt modelId="{58A499EC-0960-4C41-AC58-606090F81CC8}" type="pres">
      <dgm:prSet presAssocID="{0CBC5A4B-EFAC-48CB-8451-49A4A014B295}" presName="sibTrans" presStyleLbl="sibTrans1D1" presStyleIdx="2" presStyleCnt="12"/>
      <dgm:spPr/>
    </dgm:pt>
    <dgm:pt modelId="{4F932A75-AFB2-4D5E-9CED-DAB29C401FB6}" type="pres">
      <dgm:prSet presAssocID="{0CBC5A4B-EFAC-48CB-8451-49A4A014B295}" presName="connectorText" presStyleLbl="sibTrans1D1" presStyleIdx="2" presStyleCnt="12"/>
      <dgm:spPr/>
    </dgm:pt>
    <dgm:pt modelId="{3F5777B3-BBC7-4E1F-9D25-1678383C086F}" type="pres">
      <dgm:prSet presAssocID="{A6080FDE-8B24-4292-B08F-3DE521A06846}" presName="node" presStyleLbl="node1" presStyleIdx="3" presStyleCnt="13">
        <dgm:presLayoutVars>
          <dgm:bulletEnabled val="1"/>
        </dgm:presLayoutVars>
      </dgm:prSet>
      <dgm:spPr/>
    </dgm:pt>
    <dgm:pt modelId="{BC859B72-B9F3-47B4-ACFC-B23C8FD8C041}" type="pres">
      <dgm:prSet presAssocID="{82FD7F70-703B-448F-8345-499255B99394}" presName="sibTrans" presStyleLbl="sibTrans1D1" presStyleIdx="3" presStyleCnt="12"/>
      <dgm:spPr/>
    </dgm:pt>
    <dgm:pt modelId="{82D8A4BB-9C0B-47B9-B456-0A3F1629E5FF}" type="pres">
      <dgm:prSet presAssocID="{82FD7F70-703B-448F-8345-499255B99394}" presName="connectorText" presStyleLbl="sibTrans1D1" presStyleIdx="3" presStyleCnt="12"/>
      <dgm:spPr/>
    </dgm:pt>
    <dgm:pt modelId="{E4173C9E-8889-4010-8A20-F658107159BD}" type="pres">
      <dgm:prSet presAssocID="{922FADB2-5C0E-49E1-89B2-DBB44B4E5E66}" presName="node" presStyleLbl="node1" presStyleIdx="4" presStyleCnt="13">
        <dgm:presLayoutVars>
          <dgm:bulletEnabled val="1"/>
        </dgm:presLayoutVars>
      </dgm:prSet>
      <dgm:spPr/>
    </dgm:pt>
    <dgm:pt modelId="{C5191D37-8FEC-49A0-BCB1-DB54BCB1B107}" type="pres">
      <dgm:prSet presAssocID="{22880F84-029F-4E28-9CF0-92FEEF352EBC}" presName="sibTrans" presStyleLbl="sibTrans1D1" presStyleIdx="4" presStyleCnt="12"/>
      <dgm:spPr/>
    </dgm:pt>
    <dgm:pt modelId="{3771F793-0928-4D23-95CB-2F622B815C00}" type="pres">
      <dgm:prSet presAssocID="{22880F84-029F-4E28-9CF0-92FEEF352EBC}" presName="connectorText" presStyleLbl="sibTrans1D1" presStyleIdx="4" presStyleCnt="12"/>
      <dgm:spPr/>
    </dgm:pt>
    <dgm:pt modelId="{1F8B138E-F563-4422-B90D-5FB7BE7AA52E}" type="pres">
      <dgm:prSet presAssocID="{D795059F-4C7B-497E-81CC-6DEC37FF713A}" presName="node" presStyleLbl="node1" presStyleIdx="5" presStyleCnt="13">
        <dgm:presLayoutVars>
          <dgm:bulletEnabled val="1"/>
        </dgm:presLayoutVars>
      </dgm:prSet>
      <dgm:spPr/>
    </dgm:pt>
    <dgm:pt modelId="{AA5B65B4-F635-49FF-A50C-E74868105DD0}" type="pres">
      <dgm:prSet presAssocID="{DC6C86C7-40B6-48F8-8A1D-30443AD7494C}" presName="sibTrans" presStyleLbl="sibTrans1D1" presStyleIdx="5" presStyleCnt="12"/>
      <dgm:spPr/>
    </dgm:pt>
    <dgm:pt modelId="{4CE766A5-D5F9-4988-B97B-1A8252CDEB07}" type="pres">
      <dgm:prSet presAssocID="{DC6C86C7-40B6-48F8-8A1D-30443AD7494C}" presName="connectorText" presStyleLbl="sibTrans1D1" presStyleIdx="5" presStyleCnt="12"/>
      <dgm:spPr/>
    </dgm:pt>
    <dgm:pt modelId="{CD67BDCA-D7B1-484B-A401-F1AC0428E46D}" type="pres">
      <dgm:prSet presAssocID="{BAEDB405-4983-465E-9333-80113F05DF67}" presName="node" presStyleLbl="node1" presStyleIdx="6" presStyleCnt="13">
        <dgm:presLayoutVars>
          <dgm:bulletEnabled val="1"/>
        </dgm:presLayoutVars>
      </dgm:prSet>
      <dgm:spPr/>
    </dgm:pt>
    <dgm:pt modelId="{73AADA36-CD77-4C8A-AC3B-7FD12676198C}" type="pres">
      <dgm:prSet presAssocID="{0227D00F-F735-4314-BBF6-52ECE8E47F5A}" presName="sibTrans" presStyleLbl="sibTrans1D1" presStyleIdx="6" presStyleCnt="12"/>
      <dgm:spPr/>
    </dgm:pt>
    <dgm:pt modelId="{5B5CA241-8265-4C9E-BA4E-17336D3DC0C1}" type="pres">
      <dgm:prSet presAssocID="{0227D00F-F735-4314-BBF6-52ECE8E47F5A}" presName="connectorText" presStyleLbl="sibTrans1D1" presStyleIdx="6" presStyleCnt="12"/>
      <dgm:spPr/>
    </dgm:pt>
    <dgm:pt modelId="{C71D6531-3D7E-495B-B070-38D24C8E1413}" type="pres">
      <dgm:prSet presAssocID="{36C40026-A478-4F71-84B3-3D18B4EB9658}" presName="node" presStyleLbl="node1" presStyleIdx="7" presStyleCnt="13">
        <dgm:presLayoutVars>
          <dgm:bulletEnabled val="1"/>
        </dgm:presLayoutVars>
      </dgm:prSet>
      <dgm:spPr/>
    </dgm:pt>
    <dgm:pt modelId="{2EBD5F4C-64D0-4E19-976F-993ADC3045F5}" type="pres">
      <dgm:prSet presAssocID="{CEACD6FE-D9B2-4BF9-9795-55FE6E3E5370}" presName="sibTrans" presStyleLbl="sibTrans1D1" presStyleIdx="7" presStyleCnt="12"/>
      <dgm:spPr/>
    </dgm:pt>
    <dgm:pt modelId="{04B7C8C0-A7D5-496D-A288-D159981B1700}" type="pres">
      <dgm:prSet presAssocID="{CEACD6FE-D9B2-4BF9-9795-55FE6E3E5370}" presName="connectorText" presStyleLbl="sibTrans1D1" presStyleIdx="7" presStyleCnt="12"/>
      <dgm:spPr/>
    </dgm:pt>
    <dgm:pt modelId="{52D0188E-79F9-471B-96E5-51EB5A97C221}" type="pres">
      <dgm:prSet presAssocID="{41BED9BF-6D92-4BEC-92CB-913A582CC8BB}" presName="node" presStyleLbl="node1" presStyleIdx="8" presStyleCnt="13">
        <dgm:presLayoutVars>
          <dgm:bulletEnabled val="1"/>
        </dgm:presLayoutVars>
      </dgm:prSet>
      <dgm:spPr/>
    </dgm:pt>
    <dgm:pt modelId="{23C83F12-AEA3-4734-8C10-13A3D3B9DCF3}" type="pres">
      <dgm:prSet presAssocID="{A0DE8FF7-C482-49DA-9A02-FC538E473B7C}" presName="sibTrans" presStyleLbl="sibTrans1D1" presStyleIdx="8" presStyleCnt="12"/>
      <dgm:spPr/>
    </dgm:pt>
    <dgm:pt modelId="{88D4E7C9-D85D-4855-9DE6-891CB845E002}" type="pres">
      <dgm:prSet presAssocID="{A0DE8FF7-C482-49DA-9A02-FC538E473B7C}" presName="connectorText" presStyleLbl="sibTrans1D1" presStyleIdx="8" presStyleCnt="12"/>
      <dgm:spPr/>
    </dgm:pt>
    <dgm:pt modelId="{FBF2C0D4-3F56-457E-82C9-5255CCED9C24}" type="pres">
      <dgm:prSet presAssocID="{2D86E385-6C92-4B84-BA1D-35A7EE30FA70}" presName="node" presStyleLbl="node1" presStyleIdx="9" presStyleCnt="13">
        <dgm:presLayoutVars>
          <dgm:bulletEnabled val="1"/>
        </dgm:presLayoutVars>
      </dgm:prSet>
      <dgm:spPr/>
    </dgm:pt>
    <dgm:pt modelId="{B4E8586C-2F2F-4E45-BBBA-8EEBE06CBB2C}" type="pres">
      <dgm:prSet presAssocID="{9BCBD8A9-DCA9-4745-86A0-C0B93A6D44B0}" presName="sibTrans" presStyleLbl="sibTrans1D1" presStyleIdx="9" presStyleCnt="12"/>
      <dgm:spPr/>
    </dgm:pt>
    <dgm:pt modelId="{2B19E71F-4629-4EBE-A5F5-E602E0E1F065}" type="pres">
      <dgm:prSet presAssocID="{9BCBD8A9-DCA9-4745-86A0-C0B93A6D44B0}" presName="connectorText" presStyleLbl="sibTrans1D1" presStyleIdx="9" presStyleCnt="12"/>
      <dgm:spPr/>
    </dgm:pt>
    <dgm:pt modelId="{7DAB16BC-C149-499C-9262-1B15ADE38440}" type="pres">
      <dgm:prSet presAssocID="{CFBE7B1C-4D52-4D9E-BBDE-598125D18500}" presName="node" presStyleLbl="node1" presStyleIdx="10" presStyleCnt="13">
        <dgm:presLayoutVars>
          <dgm:bulletEnabled val="1"/>
        </dgm:presLayoutVars>
      </dgm:prSet>
      <dgm:spPr/>
    </dgm:pt>
    <dgm:pt modelId="{89EBE14E-78C8-4675-A14A-B4D03778ED54}" type="pres">
      <dgm:prSet presAssocID="{3F70E609-9AC7-4142-A73A-98BBC54EA286}" presName="sibTrans" presStyleLbl="sibTrans1D1" presStyleIdx="10" presStyleCnt="12"/>
      <dgm:spPr/>
    </dgm:pt>
    <dgm:pt modelId="{1F5F7340-36C3-4D9E-A367-3816FBF24BE5}" type="pres">
      <dgm:prSet presAssocID="{3F70E609-9AC7-4142-A73A-98BBC54EA286}" presName="connectorText" presStyleLbl="sibTrans1D1" presStyleIdx="10" presStyleCnt="12"/>
      <dgm:spPr/>
    </dgm:pt>
    <dgm:pt modelId="{9D95599F-8AA6-43C1-BC54-1AA1E9542562}" type="pres">
      <dgm:prSet presAssocID="{9A2109E8-4496-4577-874D-0B451E329BA2}" presName="node" presStyleLbl="node1" presStyleIdx="11" presStyleCnt="13">
        <dgm:presLayoutVars>
          <dgm:bulletEnabled val="1"/>
        </dgm:presLayoutVars>
      </dgm:prSet>
      <dgm:spPr/>
    </dgm:pt>
    <dgm:pt modelId="{046AB124-1541-4A1B-AF83-08DB6D3D224A}" type="pres">
      <dgm:prSet presAssocID="{9FAF6A32-ED64-4F08-AA40-6F45E56C40E7}" presName="sibTrans" presStyleLbl="sibTrans1D1" presStyleIdx="11" presStyleCnt="12"/>
      <dgm:spPr/>
    </dgm:pt>
    <dgm:pt modelId="{3C78DAC7-0D86-46C1-983C-125392805AB9}" type="pres">
      <dgm:prSet presAssocID="{9FAF6A32-ED64-4F08-AA40-6F45E56C40E7}" presName="connectorText" presStyleLbl="sibTrans1D1" presStyleIdx="11" presStyleCnt="12"/>
      <dgm:spPr/>
    </dgm:pt>
    <dgm:pt modelId="{5D90BFB3-01D5-4ED5-B577-5FA988BF091C}" type="pres">
      <dgm:prSet presAssocID="{0933F279-B5AD-4B4A-AC75-434EE5182BCB}" presName="node" presStyleLbl="node1" presStyleIdx="12" presStyleCnt="13">
        <dgm:presLayoutVars>
          <dgm:bulletEnabled val="1"/>
        </dgm:presLayoutVars>
      </dgm:prSet>
      <dgm:spPr/>
    </dgm:pt>
  </dgm:ptLst>
  <dgm:cxnLst>
    <dgm:cxn modelId="{AE023D03-B20A-41E5-8A8A-45B2CDCE4925}" type="presOf" srcId="{63127EDD-11D0-43B9-83AC-0DF8AA408EAB}" destId="{D50E7994-9D97-4EAB-A317-1A47913E129B}" srcOrd="0" destOrd="0" presId="urn:microsoft.com/office/officeart/2016/7/layout/RepeatingBendingProcessNew"/>
    <dgm:cxn modelId="{32F03206-E848-4757-A714-23E5B74201A6}" srcId="{AEC1BDFA-9E75-4E1B-A51A-3605B0E3AEEE}" destId="{36C40026-A478-4F71-84B3-3D18B4EB9658}" srcOrd="7" destOrd="0" parTransId="{86661EEC-6A01-4286-8FB0-87B40979D0E4}" sibTransId="{CEACD6FE-D9B2-4BF9-9795-55FE6E3E5370}"/>
    <dgm:cxn modelId="{62AB3514-FE0E-41C6-868F-E1806DAF5B35}" srcId="{AEC1BDFA-9E75-4E1B-A51A-3605B0E3AEEE}" destId="{A6080FDE-8B24-4292-B08F-3DE521A06846}" srcOrd="3" destOrd="0" parTransId="{ED150ED8-1D9A-4E8F-81CA-CC43105CAD2A}" sibTransId="{82FD7F70-703B-448F-8345-499255B99394}"/>
    <dgm:cxn modelId="{0F853415-B19A-416F-9176-C3349CDB9DE7}" type="presOf" srcId="{AEC1BDFA-9E75-4E1B-A51A-3605B0E3AEEE}" destId="{2021784C-5658-485F-BB86-8CBE02C2573C}" srcOrd="0" destOrd="0" presId="urn:microsoft.com/office/officeart/2016/7/layout/RepeatingBendingProcessNew"/>
    <dgm:cxn modelId="{6013A315-C7E9-4239-AD51-3822F58AEE10}" type="presOf" srcId="{2C2F7737-3627-4DE2-A3D4-DD799B6D8A4B}" destId="{0EDA0B17-BD80-4040-A06D-3964F140F2CD}" srcOrd="0" destOrd="0" presId="urn:microsoft.com/office/officeart/2016/7/layout/RepeatingBendingProcessNew"/>
    <dgm:cxn modelId="{94878119-A4C7-445C-927B-87CDDCC522BA}" srcId="{AEC1BDFA-9E75-4E1B-A51A-3605B0E3AEEE}" destId="{2D86E385-6C92-4B84-BA1D-35A7EE30FA70}" srcOrd="9" destOrd="0" parTransId="{D3A181AE-8EF4-406B-9249-719ED7AAC07E}" sibTransId="{9BCBD8A9-DCA9-4745-86A0-C0B93A6D44B0}"/>
    <dgm:cxn modelId="{C0A1D41E-91F4-49CD-9A8B-868A839D1889}" type="presOf" srcId="{9BCBD8A9-DCA9-4745-86A0-C0B93A6D44B0}" destId="{B4E8586C-2F2F-4E45-BBBA-8EEBE06CBB2C}" srcOrd="0" destOrd="0" presId="urn:microsoft.com/office/officeart/2016/7/layout/RepeatingBendingProcessNew"/>
    <dgm:cxn modelId="{7792C529-EF3D-4CDB-86A4-ACA309AFB546}" type="presOf" srcId="{D89AAB75-E1F6-44DF-86B8-4774C7F69865}" destId="{6DC3375E-AE14-4820-9BF7-94E1C9474B5C}" srcOrd="0" destOrd="0" presId="urn:microsoft.com/office/officeart/2016/7/layout/RepeatingBendingProcessNew"/>
    <dgm:cxn modelId="{82F4882C-EE89-42F8-A8C0-765C3BACD5BA}" srcId="{AEC1BDFA-9E75-4E1B-A51A-3605B0E3AEEE}" destId="{41BED9BF-6D92-4BEC-92CB-913A582CC8BB}" srcOrd="8" destOrd="0" parTransId="{D56A9C77-DF2B-4124-A4C4-8D12502B38B4}" sibTransId="{A0DE8FF7-C482-49DA-9A02-FC538E473B7C}"/>
    <dgm:cxn modelId="{40104030-97FF-4614-B336-A18E708043A8}" srcId="{AEC1BDFA-9E75-4E1B-A51A-3605B0E3AEEE}" destId="{0933F279-B5AD-4B4A-AC75-434EE5182BCB}" srcOrd="12" destOrd="0" parTransId="{FE01796D-B1D1-412C-8B25-3F318E88A8BD}" sibTransId="{4F265E6B-FAAA-4DB9-A624-0A0C567A0513}"/>
    <dgm:cxn modelId="{D9D10635-CA0B-4588-8EEF-E97DA2FBDC62}" type="presOf" srcId="{0227D00F-F735-4314-BBF6-52ECE8E47F5A}" destId="{73AADA36-CD77-4C8A-AC3B-7FD12676198C}" srcOrd="0" destOrd="0" presId="urn:microsoft.com/office/officeart/2016/7/layout/RepeatingBendingProcessNew"/>
    <dgm:cxn modelId="{E951D43B-841E-4873-9F41-F91E6845DB9D}" type="presOf" srcId="{36C40026-A478-4F71-84B3-3D18B4EB9658}" destId="{C71D6531-3D7E-495B-B070-38D24C8E1413}" srcOrd="0" destOrd="0" presId="urn:microsoft.com/office/officeart/2016/7/layout/RepeatingBendingProcessNew"/>
    <dgm:cxn modelId="{0ED1F63B-74EA-4245-B84E-ACE836E32556}" type="presOf" srcId="{A0DE8FF7-C482-49DA-9A02-FC538E473B7C}" destId="{88D4E7C9-D85D-4855-9DE6-891CB845E002}" srcOrd="1" destOrd="0" presId="urn:microsoft.com/office/officeart/2016/7/layout/RepeatingBendingProcessNew"/>
    <dgm:cxn modelId="{76FE8F44-239A-46BA-A276-74F69344DE5F}" type="presOf" srcId="{DC6C86C7-40B6-48F8-8A1D-30443AD7494C}" destId="{AA5B65B4-F635-49FF-A50C-E74868105DD0}" srcOrd="0" destOrd="0" presId="urn:microsoft.com/office/officeart/2016/7/layout/RepeatingBendingProcessNew"/>
    <dgm:cxn modelId="{4C3EA565-B887-4E5F-B7F0-2415F9325C6E}" type="presOf" srcId="{D795059F-4C7B-497E-81CC-6DEC37FF713A}" destId="{1F8B138E-F563-4422-B90D-5FB7BE7AA52E}" srcOrd="0" destOrd="0" presId="urn:microsoft.com/office/officeart/2016/7/layout/RepeatingBendingProcessNew"/>
    <dgm:cxn modelId="{40D11446-5CA5-4D6E-A884-FC42256ADCE3}" type="presOf" srcId="{BAEDB405-4983-465E-9333-80113F05DF67}" destId="{CD67BDCA-D7B1-484B-A401-F1AC0428E46D}" srcOrd="0" destOrd="0" presId="urn:microsoft.com/office/officeart/2016/7/layout/RepeatingBendingProcessNew"/>
    <dgm:cxn modelId="{D760036A-DCD5-4BFD-804C-2202386E2418}" type="presOf" srcId="{5AD0623F-A888-40B1-98F9-17B99ACBEB72}" destId="{6E26117E-052D-4865-B9DC-9F4F34EB8207}" srcOrd="1" destOrd="0" presId="urn:microsoft.com/office/officeart/2016/7/layout/RepeatingBendingProcessNew"/>
    <dgm:cxn modelId="{CD420E4A-EB8A-4382-94B5-E82D61E5158E}" srcId="{AEC1BDFA-9E75-4E1B-A51A-3605B0E3AEEE}" destId="{D795059F-4C7B-497E-81CC-6DEC37FF713A}" srcOrd="5" destOrd="0" parTransId="{13219E72-3E4A-4B02-B702-28BF70084DF9}" sibTransId="{DC6C86C7-40B6-48F8-8A1D-30443AD7494C}"/>
    <dgm:cxn modelId="{B01DB24A-7C09-49E9-9CCE-B2D884653036}" type="presOf" srcId="{922FADB2-5C0E-49E1-89B2-DBB44B4E5E66}" destId="{E4173C9E-8889-4010-8A20-F658107159BD}" srcOrd="0" destOrd="0" presId="urn:microsoft.com/office/officeart/2016/7/layout/RepeatingBendingProcessNew"/>
    <dgm:cxn modelId="{AE3A366D-7D28-42A5-8655-10726D7D05E4}" type="presOf" srcId="{9BCBD8A9-DCA9-4745-86A0-C0B93A6D44B0}" destId="{2B19E71F-4629-4EBE-A5F5-E602E0E1F065}" srcOrd="1" destOrd="0" presId="urn:microsoft.com/office/officeart/2016/7/layout/RepeatingBendingProcessNew"/>
    <dgm:cxn modelId="{9D84CF4F-8FEA-45E0-8900-CACF9457D717}" srcId="{AEC1BDFA-9E75-4E1B-A51A-3605B0E3AEEE}" destId="{922FADB2-5C0E-49E1-89B2-DBB44B4E5E66}" srcOrd="4" destOrd="0" parTransId="{4E02AC1A-FA5C-41A2-A98C-16AD76AFF851}" sibTransId="{22880F84-029F-4E28-9CF0-92FEEF352EBC}"/>
    <dgm:cxn modelId="{C4826A74-6330-4EF3-B653-4D8B81B95690}" type="presOf" srcId="{22880F84-029F-4E28-9CF0-92FEEF352EBC}" destId="{3771F793-0928-4D23-95CB-2F622B815C00}" srcOrd="1" destOrd="0" presId="urn:microsoft.com/office/officeart/2016/7/layout/RepeatingBendingProcessNew"/>
    <dgm:cxn modelId="{61F6A355-2FAF-4A49-B9A9-2807E160F2AB}" srcId="{AEC1BDFA-9E75-4E1B-A51A-3605B0E3AEEE}" destId="{9A2109E8-4496-4577-874D-0B451E329BA2}" srcOrd="11" destOrd="0" parTransId="{E8FF958C-DA2F-4CD8-BC04-29FF748A566A}" sibTransId="{9FAF6A32-ED64-4F08-AA40-6F45E56C40E7}"/>
    <dgm:cxn modelId="{7921EC7C-3EC7-4CD4-BB3B-C8E25D2D8DDE}" type="presOf" srcId="{0CBC5A4B-EFAC-48CB-8451-49A4A014B295}" destId="{58A499EC-0960-4C41-AC58-606090F81CC8}" srcOrd="0" destOrd="0" presId="urn:microsoft.com/office/officeart/2016/7/layout/RepeatingBendingProcessNew"/>
    <dgm:cxn modelId="{34C1F57F-F232-4C86-AA86-96364707B235}" srcId="{AEC1BDFA-9E75-4E1B-A51A-3605B0E3AEEE}" destId="{2C2F7737-3627-4DE2-A3D4-DD799B6D8A4B}" srcOrd="1" destOrd="0" parTransId="{168960C2-EC5B-4C78-BA70-BB9F03A92139}" sibTransId="{5AD0623F-A888-40B1-98F9-17B99ACBEB72}"/>
    <dgm:cxn modelId="{A09F1F84-D952-42A6-BFAC-3CDEE8A76CD1}" type="presOf" srcId="{A0DE8FF7-C482-49DA-9A02-FC538E473B7C}" destId="{23C83F12-AEA3-4734-8C10-13A3D3B9DCF3}" srcOrd="0" destOrd="0" presId="urn:microsoft.com/office/officeart/2016/7/layout/RepeatingBendingProcessNew"/>
    <dgm:cxn modelId="{6A5C3D89-5B76-4A6E-9E31-B8CC2E758823}" srcId="{AEC1BDFA-9E75-4E1B-A51A-3605B0E3AEEE}" destId="{CFBE7B1C-4D52-4D9E-BBDE-598125D18500}" srcOrd="10" destOrd="0" parTransId="{03693356-78C9-4921-A509-F2749CC57CBD}" sibTransId="{3F70E609-9AC7-4142-A73A-98BBC54EA286}"/>
    <dgm:cxn modelId="{8A3FBE8A-3C0B-4A88-8BE0-3E5CDD8DD659}" type="presOf" srcId="{9FAF6A32-ED64-4F08-AA40-6F45E56C40E7}" destId="{3C78DAC7-0D86-46C1-983C-125392805AB9}" srcOrd="1" destOrd="0" presId="urn:microsoft.com/office/officeart/2016/7/layout/RepeatingBendingProcessNew"/>
    <dgm:cxn modelId="{C735458C-9411-421E-9B8F-709274088E2A}" type="presOf" srcId="{DC6C86C7-40B6-48F8-8A1D-30443AD7494C}" destId="{4CE766A5-D5F9-4988-B97B-1A8252CDEB07}" srcOrd="1" destOrd="0" presId="urn:microsoft.com/office/officeart/2016/7/layout/RepeatingBendingProcessNew"/>
    <dgm:cxn modelId="{4A382392-C4F5-427B-898F-56D6E60F5FCB}" type="presOf" srcId="{3F70E609-9AC7-4142-A73A-98BBC54EA286}" destId="{1F5F7340-36C3-4D9E-A367-3816FBF24BE5}" srcOrd="1" destOrd="0" presId="urn:microsoft.com/office/officeart/2016/7/layout/RepeatingBendingProcessNew"/>
    <dgm:cxn modelId="{FEE52E94-5A5A-4FD2-A7DC-5762EAB31BB7}" type="presOf" srcId="{82FD7F70-703B-448F-8345-499255B99394}" destId="{82D8A4BB-9C0B-47B9-B456-0A3F1629E5FF}" srcOrd="1" destOrd="0" presId="urn:microsoft.com/office/officeart/2016/7/layout/RepeatingBendingProcessNew"/>
    <dgm:cxn modelId="{12303099-FC2B-40DE-85F5-9A5DD7C27B9D}" type="presOf" srcId="{0933F279-B5AD-4B4A-AC75-434EE5182BCB}" destId="{5D90BFB3-01D5-4ED5-B577-5FA988BF091C}" srcOrd="0" destOrd="0" presId="urn:microsoft.com/office/officeart/2016/7/layout/RepeatingBendingProcessNew"/>
    <dgm:cxn modelId="{8A6F289B-E2FF-4208-9E8F-1D7AB3FA7A6F}" type="presOf" srcId="{3F70E609-9AC7-4142-A73A-98BBC54EA286}" destId="{89EBE14E-78C8-4675-A14A-B4D03778ED54}" srcOrd="0" destOrd="0" presId="urn:microsoft.com/office/officeart/2016/7/layout/RepeatingBendingProcessNew"/>
    <dgm:cxn modelId="{C8324D9D-88C9-43D7-AD78-B949FF960253}" type="presOf" srcId="{22880F84-029F-4E28-9CF0-92FEEF352EBC}" destId="{C5191D37-8FEC-49A0-BCB1-DB54BCB1B107}" srcOrd="0" destOrd="0" presId="urn:microsoft.com/office/officeart/2016/7/layout/RepeatingBendingProcessNew"/>
    <dgm:cxn modelId="{E0467BA5-D989-429A-B3C4-FAD15E33FA69}" srcId="{AEC1BDFA-9E75-4E1B-A51A-3605B0E3AEEE}" destId="{2D95BF86-9372-4FDC-8B64-4BC02456C289}" srcOrd="2" destOrd="0" parTransId="{6FFD90D6-5B81-4A5E-8724-647C600DFCA2}" sibTransId="{0CBC5A4B-EFAC-48CB-8451-49A4A014B295}"/>
    <dgm:cxn modelId="{48CD89A6-9ED2-49FC-9597-B6CB2C82CE77}" type="presOf" srcId="{D89AAB75-E1F6-44DF-86B8-4774C7F69865}" destId="{B5D4021D-BAB3-413A-8808-2D7C4E8E8DD7}" srcOrd="1" destOrd="0" presId="urn:microsoft.com/office/officeart/2016/7/layout/RepeatingBendingProcessNew"/>
    <dgm:cxn modelId="{8AA2EAAB-94D3-4E35-A904-F50FE9226BE4}" srcId="{AEC1BDFA-9E75-4E1B-A51A-3605B0E3AEEE}" destId="{63127EDD-11D0-43B9-83AC-0DF8AA408EAB}" srcOrd="0" destOrd="0" parTransId="{852914F5-811E-445C-B217-720153CF1FAB}" sibTransId="{D89AAB75-E1F6-44DF-86B8-4774C7F69865}"/>
    <dgm:cxn modelId="{0A004CBC-C766-4246-9D8F-A90BE0D44D67}" srcId="{AEC1BDFA-9E75-4E1B-A51A-3605B0E3AEEE}" destId="{BAEDB405-4983-465E-9333-80113F05DF67}" srcOrd="6" destOrd="0" parTransId="{48232A19-0BC8-4FCA-8149-594EED7BCC3A}" sibTransId="{0227D00F-F735-4314-BBF6-52ECE8E47F5A}"/>
    <dgm:cxn modelId="{DB7421BF-2E27-4359-8490-A0352483F102}" type="presOf" srcId="{2D86E385-6C92-4B84-BA1D-35A7EE30FA70}" destId="{FBF2C0D4-3F56-457E-82C9-5255CCED9C24}" srcOrd="0" destOrd="0" presId="urn:microsoft.com/office/officeart/2016/7/layout/RepeatingBendingProcessNew"/>
    <dgm:cxn modelId="{E9D069C7-FF01-4357-85B8-4F14086E3D5A}" type="presOf" srcId="{0CBC5A4B-EFAC-48CB-8451-49A4A014B295}" destId="{4F932A75-AFB2-4D5E-9CED-DAB29C401FB6}" srcOrd="1" destOrd="0" presId="urn:microsoft.com/office/officeart/2016/7/layout/RepeatingBendingProcessNew"/>
    <dgm:cxn modelId="{D72D41C8-B569-44A0-A883-A53CABF6DA39}" type="presOf" srcId="{5AD0623F-A888-40B1-98F9-17B99ACBEB72}" destId="{C6469222-2641-45FD-9925-84090E697C93}" srcOrd="0" destOrd="0" presId="urn:microsoft.com/office/officeart/2016/7/layout/RepeatingBendingProcessNew"/>
    <dgm:cxn modelId="{DCA95EC9-BE16-48F2-9EF5-48AB4BD03DB9}" type="presOf" srcId="{A6080FDE-8B24-4292-B08F-3DE521A06846}" destId="{3F5777B3-BBC7-4E1F-9D25-1678383C086F}" srcOrd="0" destOrd="0" presId="urn:microsoft.com/office/officeart/2016/7/layout/RepeatingBendingProcessNew"/>
    <dgm:cxn modelId="{44F653CF-0D23-4DF5-B618-440B5D6C21D4}" type="presOf" srcId="{CEACD6FE-D9B2-4BF9-9795-55FE6E3E5370}" destId="{04B7C8C0-A7D5-496D-A288-D159981B1700}" srcOrd="1" destOrd="0" presId="urn:microsoft.com/office/officeart/2016/7/layout/RepeatingBendingProcessNew"/>
    <dgm:cxn modelId="{15E1B8D0-F898-4B0D-AD92-5551BFCA9D0F}" type="presOf" srcId="{82FD7F70-703B-448F-8345-499255B99394}" destId="{BC859B72-B9F3-47B4-ACFC-B23C8FD8C041}" srcOrd="0" destOrd="0" presId="urn:microsoft.com/office/officeart/2016/7/layout/RepeatingBendingProcessNew"/>
    <dgm:cxn modelId="{272198D8-B5CD-4B73-8C51-4B4E7F952927}" type="presOf" srcId="{41BED9BF-6D92-4BEC-92CB-913A582CC8BB}" destId="{52D0188E-79F9-471B-96E5-51EB5A97C221}" srcOrd="0" destOrd="0" presId="urn:microsoft.com/office/officeart/2016/7/layout/RepeatingBendingProcessNew"/>
    <dgm:cxn modelId="{746821D9-3DDA-446B-9AEE-FBEA8135FB1F}" type="presOf" srcId="{9FAF6A32-ED64-4F08-AA40-6F45E56C40E7}" destId="{046AB124-1541-4A1B-AF83-08DB6D3D224A}" srcOrd="0" destOrd="0" presId="urn:microsoft.com/office/officeart/2016/7/layout/RepeatingBendingProcessNew"/>
    <dgm:cxn modelId="{4E3FF2E3-A419-49DB-B239-23BDD5F355F1}" type="presOf" srcId="{9A2109E8-4496-4577-874D-0B451E329BA2}" destId="{9D95599F-8AA6-43C1-BC54-1AA1E9542562}" srcOrd="0" destOrd="0" presId="urn:microsoft.com/office/officeart/2016/7/layout/RepeatingBendingProcessNew"/>
    <dgm:cxn modelId="{C82784E5-41AA-42D5-AEB2-4C4A0FC01150}" type="presOf" srcId="{2D95BF86-9372-4FDC-8B64-4BC02456C289}" destId="{B9CE900D-518E-4E41-892B-93F39B60CAEA}" srcOrd="0" destOrd="0" presId="urn:microsoft.com/office/officeart/2016/7/layout/RepeatingBendingProcessNew"/>
    <dgm:cxn modelId="{339591EF-BCAE-47BB-ABCA-38D84AECABB9}" type="presOf" srcId="{CFBE7B1C-4D52-4D9E-BBDE-598125D18500}" destId="{7DAB16BC-C149-499C-9262-1B15ADE38440}" srcOrd="0" destOrd="0" presId="urn:microsoft.com/office/officeart/2016/7/layout/RepeatingBendingProcessNew"/>
    <dgm:cxn modelId="{C6BFD7F7-8B43-4408-B277-76E70A7E7F4A}" type="presOf" srcId="{CEACD6FE-D9B2-4BF9-9795-55FE6E3E5370}" destId="{2EBD5F4C-64D0-4E19-976F-993ADC3045F5}" srcOrd="0" destOrd="0" presId="urn:microsoft.com/office/officeart/2016/7/layout/RepeatingBendingProcessNew"/>
    <dgm:cxn modelId="{D40C5EF8-B8CC-4422-84CA-61CE46120490}" type="presOf" srcId="{0227D00F-F735-4314-BBF6-52ECE8E47F5A}" destId="{5B5CA241-8265-4C9E-BA4E-17336D3DC0C1}" srcOrd="1" destOrd="0" presId="urn:microsoft.com/office/officeart/2016/7/layout/RepeatingBendingProcessNew"/>
    <dgm:cxn modelId="{08D80BD6-6C9F-41FB-A4B1-9D14845B667E}" type="presParOf" srcId="{2021784C-5658-485F-BB86-8CBE02C2573C}" destId="{D50E7994-9D97-4EAB-A317-1A47913E129B}" srcOrd="0" destOrd="0" presId="urn:microsoft.com/office/officeart/2016/7/layout/RepeatingBendingProcessNew"/>
    <dgm:cxn modelId="{4B84F34D-2CEF-4727-B346-7DEA8C3FEBE9}" type="presParOf" srcId="{2021784C-5658-485F-BB86-8CBE02C2573C}" destId="{6DC3375E-AE14-4820-9BF7-94E1C9474B5C}" srcOrd="1" destOrd="0" presId="urn:microsoft.com/office/officeart/2016/7/layout/RepeatingBendingProcessNew"/>
    <dgm:cxn modelId="{86A1319E-8551-4C7E-91C1-0F5795E30DCE}" type="presParOf" srcId="{6DC3375E-AE14-4820-9BF7-94E1C9474B5C}" destId="{B5D4021D-BAB3-413A-8808-2D7C4E8E8DD7}" srcOrd="0" destOrd="0" presId="urn:microsoft.com/office/officeart/2016/7/layout/RepeatingBendingProcessNew"/>
    <dgm:cxn modelId="{6F441574-8924-4593-A1E9-06039269477F}" type="presParOf" srcId="{2021784C-5658-485F-BB86-8CBE02C2573C}" destId="{0EDA0B17-BD80-4040-A06D-3964F140F2CD}" srcOrd="2" destOrd="0" presId="urn:microsoft.com/office/officeart/2016/7/layout/RepeatingBendingProcessNew"/>
    <dgm:cxn modelId="{90266068-D5B4-4D01-BF1E-2DE2E805D389}" type="presParOf" srcId="{2021784C-5658-485F-BB86-8CBE02C2573C}" destId="{C6469222-2641-45FD-9925-84090E697C93}" srcOrd="3" destOrd="0" presId="urn:microsoft.com/office/officeart/2016/7/layout/RepeatingBendingProcessNew"/>
    <dgm:cxn modelId="{5732F8A8-2AB8-41A3-8278-60A97FAAC074}" type="presParOf" srcId="{C6469222-2641-45FD-9925-84090E697C93}" destId="{6E26117E-052D-4865-B9DC-9F4F34EB8207}" srcOrd="0" destOrd="0" presId="urn:microsoft.com/office/officeart/2016/7/layout/RepeatingBendingProcessNew"/>
    <dgm:cxn modelId="{9696B2C5-F1C1-465E-8F20-364C6C4C0F44}" type="presParOf" srcId="{2021784C-5658-485F-BB86-8CBE02C2573C}" destId="{B9CE900D-518E-4E41-892B-93F39B60CAEA}" srcOrd="4" destOrd="0" presId="urn:microsoft.com/office/officeart/2016/7/layout/RepeatingBendingProcessNew"/>
    <dgm:cxn modelId="{DA2F1F62-6BA2-42AC-AB83-EE2D317F5326}" type="presParOf" srcId="{2021784C-5658-485F-BB86-8CBE02C2573C}" destId="{58A499EC-0960-4C41-AC58-606090F81CC8}" srcOrd="5" destOrd="0" presId="urn:microsoft.com/office/officeart/2016/7/layout/RepeatingBendingProcessNew"/>
    <dgm:cxn modelId="{0E73C5B3-2432-4740-9A68-A215D176DDB2}" type="presParOf" srcId="{58A499EC-0960-4C41-AC58-606090F81CC8}" destId="{4F932A75-AFB2-4D5E-9CED-DAB29C401FB6}" srcOrd="0" destOrd="0" presId="urn:microsoft.com/office/officeart/2016/7/layout/RepeatingBendingProcessNew"/>
    <dgm:cxn modelId="{B7D0779D-D633-4556-B128-55407857D7AD}" type="presParOf" srcId="{2021784C-5658-485F-BB86-8CBE02C2573C}" destId="{3F5777B3-BBC7-4E1F-9D25-1678383C086F}" srcOrd="6" destOrd="0" presId="urn:microsoft.com/office/officeart/2016/7/layout/RepeatingBendingProcessNew"/>
    <dgm:cxn modelId="{8EEA75DC-1CAC-4D15-B714-5E61B9334C97}" type="presParOf" srcId="{2021784C-5658-485F-BB86-8CBE02C2573C}" destId="{BC859B72-B9F3-47B4-ACFC-B23C8FD8C041}" srcOrd="7" destOrd="0" presId="urn:microsoft.com/office/officeart/2016/7/layout/RepeatingBendingProcessNew"/>
    <dgm:cxn modelId="{8EE40775-C2A8-483C-984E-9436EDE81353}" type="presParOf" srcId="{BC859B72-B9F3-47B4-ACFC-B23C8FD8C041}" destId="{82D8A4BB-9C0B-47B9-B456-0A3F1629E5FF}" srcOrd="0" destOrd="0" presId="urn:microsoft.com/office/officeart/2016/7/layout/RepeatingBendingProcessNew"/>
    <dgm:cxn modelId="{25B2C9CC-1CEA-4666-80D4-1FB18DBB5243}" type="presParOf" srcId="{2021784C-5658-485F-BB86-8CBE02C2573C}" destId="{E4173C9E-8889-4010-8A20-F658107159BD}" srcOrd="8" destOrd="0" presId="urn:microsoft.com/office/officeart/2016/7/layout/RepeatingBendingProcessNew"/>
    <dgm:cxn modelId="{1FDE0252-F0D6-4EAC-B510-6B4DB25EA9DA}" type="presParOf" srcId="{2021784C-5658-485F-BB86-8CBE02C2573C}" destId="{C5191D37-8FEC-49A0-BCB1-DB54BCB1B107}" srcOrd="9" destOrd="0" presId="urn:microsoft.com/office/officeart/2016/7/layout/RepeatingBendingProcessNew"/>
    <dgm:cxn modelId="{65A7979B-12B2-46B3-AFCC-297251F65C82}" type="presParOf" srcId="{C5191D37-8FEC-49A0-BCB1-DB54BCB1B107}" destId="{3771F793-0928-4D23-95CB-2F622B815C00}" srcOrd="0" destOrd="0" presId="urn:microsoft.com/office/officeart/2016/7/layout/RepeatingBendingProcessNew"/>
    <dgm:cxn modelId="{0B0097F4-3EEE-4B81-874C-A0C06BCB514F}" type="presParOf" srcId="{2021784C-5658-485F-BB86-8CBE02C2573C}" destId="{1F8B138E-F563-4422-B90D-5FB7BE7AA52E}" srcOrd="10" destOrd="0" presId="urn:microsoft.com/office/officeart/2016/7/layout/RepeatingBendingProcessNew"/>
    <dgm:cxn modelId="{68B41D81-B941-4EFB-97DA-C9FCB639AD85}" type="presParOf" srcId="{2021784C-5658-485F-BB86-8CBE02C2573C}" destId="{AA5B65B4-F635-49FF-A50C-E74868105DD0}" srcOrd="11" destOrd="0" presId="urn:microsoft.com/office/officeart/2016/7/layout/RepeatingBendingProcessNew"/>
    <dgm:cxn modelId="{FD8313E8-9F7E-4417-A5C2-1E93C0A21675}" type="presParOf" srcId="{AA5B65B4-F635-49FF-A50C-E74868105DD0}" destId="{4CE766A5-D5F9-4988-B97B-1A8252CDEB07}" srcOrd="0" destOrd="0" presId="urn:microsoft.com/office/officeart/2016/7/layout/RepeatingBendingProcessNew"/>
    <dgm:cxn modelId="{F43B26B9-B87A-4CBE-900F-A330F9B0A87D}" type="presParOf" srcId="{2021784C-5658-485F-BB86-8CBE02C2573C}" destId="{CD67BDCA-D7B1-484B-A401-F1AC0428E46D}" srcOrd="12" destOrd="0" presId="urn:microsoft.com/office/officeart/2016/7/layout/RepeatingBendingProcessNew"/>
    <dgm:cxn modelId="{86187731-1AA4-4779-8C21-F0BBE6094A87}" type="presParOf" srcId="{2021784C-5658-485F-BB86-8CBE02C2573C}" destId="{73AADA36-CD77-4C8A-AC3B-7FD12676198C}" srcOrd="13" destOrd="0" presId="urn:microsoft.com/office/officeart/2016/7/layout/RepeatingBendingProcessNew"/>
    <dgm:cxn modelId="{95914D74-0C57-4E09-A214-A43E3365465B}" type="presParOf" srcId="{73AADA36-CD77-4C8A-AC3B-7FD12676198C}" destId="{5B5CA241-8265-4C9E-BA4E-17336D3DC0C1}" srcOrd="0" destOrd="0" presId="urn:microsoft.com/office/officeart/2016/7/layout/RepeatingBendingProcessNew"/>
    <dgm:cxn modelId="{10707383-ABE3-4F1D-A1E5-3B88B6959C73}" type="presParOf" srcId="{2021784C-5658-485F-BB86-8CBE02C2573C}" destId="{C71D6531-3D7E-495B-B070-38D24C8E1413}" srcOrd="14" destOrd="0" presId="urn:microsoft.com/office/officeart/2016/7/layout/RepeatingBendingProcessNew"/>
    <dgm:cxn modelId="{822D56BD-5AFF-4EF8-B7BF-25893964DF53}" type="presParOf" srcId="{2021784C-5658-485F-BB86-8CBE02C2573C}" destId="{2EBD5F4C-64D0-4E19-976F-993ADC3045F5}" srcOrd="15" destOrd="0" presId="urn:microsoft.com/office/officeart/2016/7/layout/RepeatingBendingProcessNew"/>
    <dgm:cxn modelId="{19A94567-53EC-4CD3-9A6D-68B023BE205C}" type="presParOf" srcId="{2EBD5F4C-64D0-4E19-976F-993ADC3045F5}" destId="{04B7C8C0-A7D5-496D-A288-D159981B1700}" srcOrd="0" destOrd="0" presId="urn:microsoft.com/office/officeart/2016/7/layout/RepeatingBendingProcessNew"/>
    <dgm:cxn modelId="{9771433C-D7DA-49F4-AA94-4742EC31EE2C}" type="presParOf" srcId="{2021784C-5658-485F-BB86-8CBE02C2573C}" destId="{52D0188E-79F9-471B-96E5-51EB5A97C221}" srcOrd="16" destOrd="0" presId="urn:microsoft.com/office/officeart/2016/7/layout/RepeatingBendingProcessNew"/>
    <dgm:cxn modelId="{D0F85F2A-DCAE-4E18-AE04-6A33EDE4BCBE}" type="presParOf" srcId="{2021784C-5658-485F-BB86-8CBE02C2573C}" destId="{23C83F12-AEA3-4734-8C10-13A3D3B9DCF3}" srcOrd="17" destOrd="0" presId="urn:microsoft.com/office/officeart/2016/7/layout/RepeatingBendingProcessNew"/>
    <dgm:cxn modelId="{5EF96FD2-7A6F-4920-9210-8F27683953C0}" type="presParOf" srcId="{23C83F12-AEA3-4734-8C10-13A3D3B9DCF3}" destId="{88D4E7C9-D85D-4855-9DE6-891CB845E002}" srcOrd="0" destOrd="0" presId="urn:microsoft.com/office/officeart/2016/7/layout/RepeatingBendingProcessNew"/>
    <dgm:cxn modelId="{EA1EBF9D-0577-4D0C-933A-459645A75526}" type="presParOf" srcId="{2021784C-5658-485F-BB86-8CBE02C2573C}" destId="{FBF2C0D4-3F56-457E-82C9-5255CCED9C24}" srcOrd="18" destOrd="0" presId="urn:microsoft.com/office/officeart/2016/7/layout/RepeatingBendingProcessNew"/>
    <dgm:cxn modelId="{91D21B27-8E52-4CF6-AC22-CEC63CCD2EFD}" type="presParOf" srcId="{2021784C-5658-485F-BB86-8CBE02C2573C}" destId="{B4E8586C-2F2F-4E45-BBBA-8EEBE06CBB2C}" srcOrd="19" destOrd="0" presId="urn:microsoft.com/office/officeart/2016/7/layout/RepeatingBendingProcessNew"/>
    <dgm:cxn modelId="{43CBDCE2-C82D-4A8F-A456-17B5C2487FDF}" type="presParOf" srcId="{B4E8586C-2F2F-4E45-BBBA-8EEBE06CBB2C}" destId="{2B19E71F-4629-4EBE-A5F5-E602E0E1F065}" srcOrd="0" destOrd="0" presId="urn:microsoft.com/office/officeart/2016/7/layout/RepeatingBendingProcessNew"/>
    <dgm:cxn modelId="{D732514D-2BC1-47CE-B6B7-D5B25DF46713}" type="presParOf" srcId="{2021784C-5658-485F-BB86-8CBE02C2573C}" destId="{7DAB16BC-C149-499C-9262-1B15ADE38440}" srcOrd="20" destOrd="0" presId="urn:microsoft.com/office/officeart/2016/7/layout/RepeatingBendingProcessNew"/>
    <dgm:cxn modelId="{62DB5732-5DA5-48D0-924C-228236FE686E}" type="presParOf" srcId="{2021784C-5658-485F-BB86-8CBE02C2573C}" destId="{89EBE14E-78C8-4675-A14A-B4D03778ED54}" srcOrd="21" destOrd="0" presId="urn:microsoft.com/office/officeart/2016/7/layout/RepeatingBendingProcessNew"/>
    <dgm:cxn modelId="{E31DC15D-83E0-414D-81A5-C690738E5B8A}" type="presParOf" srcId="{89EBE14E-78C8-4675-A14A-B4D03778ED54}" destId="{1F5F7340-36C3-4D9E-A367-3816FBF24BE5}" srcOrd="0" destOrd="0" presId="urn:microsoft.com/office/officeart/2016/7/layout/RepeatingBendingProcessNew"/>
    <dgm:cxn modelId="{D0AA0176-F999-419C-A949-E28D5572C7F5}" type="presParOf" srcId="{2021784C-5658-485F-BB86-8CBE02C2573C}" destId="{9D95599F-8AA6-43C1-BC54-1AA1E9542562}" srcOrd="22" destOrd="0" presId="urn:microsoft.com/office/officeart/2016/7/layout/RepeatingBendingProcessNew"/>
    <dgm:cxn modelId="{58DAA0FA-C34E-42D5-903D-DFA699DC72E9}" type="presParOf" srcId="{2021784C-5658-485F-BB86-8CBE02C2573C}" destId="{046AB124-1541-4A1B-AF83-08DB6D3D224A}" srcOrd="23" destOrd="0" presId="urn:microsoft.com/office/officeart/2016/7/layout/RepeatingBendingProcessNew"/>
    <dgm:cxn modelId="{26CA754E-B48D-4BFA-AED0-D6979965BDA1}" type="presParOf" srcId="{046AB124-1541-4A1B-AF83-08DB6D3D224A}" destId="{3C78DAC7-0D86-46C1-983C-125392805AB9}" srcOrd="0" destOrd="0" presId="urn:microsoft.com/office/officeart/2016/7/layout/RepeatingBendingProcessNew"/>
    <dgm:cxn modelId="{C875C272-74A5-4FFD-9182-00AC5CB3CFAC}" type="presParOf" srcId="{2021784C-5658-485F-BB86-8CBE02C2573C}" destId="{5D90BFB3-01D5-4ED5-B577-5FA988BF091C}" srcOrd="24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34C0EDD-C9DB-4FF5-AD14-EA744761E70C}" type="doc">
      <dgm:prSet loTypeId="urn:microsoft.com/office/officeart/2005/8/layout/process3" loCatId="process" qsTypeId="urn:microsoft.com/office/officeart/2005/8/quickstyle/3d3" qsCatId="3D" csTypeId="urn:microsoft.com/office/officeart/2005/8/colors/accent6_5" csCatId="accent6" phldr="1"/>
      <dgm:spPr/>
      <dgm:t>
        <a:bodyPr/>
        <a:lstStyle/>
        <a:p>
          <a:endParaRPr lang="en-US"/>
        </a:p>
      </dgm:t>
    </dgm:pt>
    <dgm:pt modelId="{2D85C523-47E5-47DD-955A-4451F09B5473}">
      <dgm:prSet phldr="0" custT="1"/>
      <dgm:spPr/>
      <dgm:t>
        <a:bodyPr/>
        <a:lstStyle/>
        <a:p>
          <a:pPr algn="l"/>
          <a:r>
            <a:rPr lang="en-US" sz="1100" b="0">
              <a:solidFill>
                <a:schemeClr val="tx1"/>
              </a:solidFill>
              <a:latin typeface="Arial"/>
            </a:rPr>
            <a:t>Barista</a:t>
          </a:r>
          <a:r>
            <a:rPr lang="en-US" sz="1100">
              <a:solidFill>
                <a:schemeClr val="tx1"/>
              </a:solidFill>
            </a:rPr>
            <a:t> moves between POS and prep area</a:t>
          </a:r>
          <a:endParaRPr lang="en-US" sz="1100" b="1">
            <a:solidFill>
              <a:schemeClr val="tx1"/>
            </a:solidFill>
          </a:endParaRPr>
        </a:p>
      </dgm:t>
    </dgm:pt>
    <dgm:pt modelId="{5CD7881B-ABFF-463D-B1B6-A6C7D8DAA5C8}" type="parTrans" cxnId="{311F12F4-FC1D-4598-8DB0-22BC7943F24E}">
      <dgm:prSet/>
      <dgm:spPr/>
      <dgm:t>
        <a:bodyPr/>
        <a:lstStyle/>
        <a:p>
          <a:endParaRPr lang="en-US"/>
        </a:p>
      </dgm:t>
    </dgm:pt>
    <dgm:pt modelId="{224CB694-8903-495A-8625-A8CDFA528367}" type="sibTrans" cxnId="{311F12F4-FC1D-4598-8DB0-22BC7943F24E}">
      <dgm:prSet/>
      <dgm:spPr/>
      <dgm:t>
        <a:bodyPr/>
        <a:lstStyle/>
        <a:p>
          <a:endParaRPr lang="en-US"/>
        </a:p>
      </dgm:t>
    </dgm:pt>
    <dgm:pt modelId="{6BEA5705-9994-4DA1-B606-4E1E298F3EDA}">
      <dgm:prSet phldr="0" custT="1"/>
      <dgm:spPr/>
      <dgm:t>
        <a:bodyPr/>
        <a:lstStyle/>
        <a:p>
          <a:pPr algn="l"/>
          <a:r>
            <a:rPr lang="en-US" sz="1100" b="1">
              <a:solidFill>
                <a:schemeClr val="tx1"/>
              </a:solidFill>
            </a:rPr>
            <a:t>Barista Confirms Order and Price</a:t>
          </a:r>
          <a:endParaRPr lang="en-US" sz="1100">
            <a:solidFill>
              <a:schemeClr val="tx1"/>
            </a:solidFill>
          </a:endParaRPr>
        </a:p>
      </dgm:t>
    </dgm:pt>
    <dgm:pt modelId="{2FBB0D28-729C-4ADE-A466-CA6CCDAB5ABE}" type="parTrans" cxnId="{35AFAB97-BBB1-4A84-8E59-46F28956CA40}">
      <dgm:prSet/>
      <dgm:spPr/>
      <dgm:t>
        <a:bodyPr/>
        <a:lstStyle/>
        <a:p>
          <a:endParaRPr lang="en-US"/>
        </a:p>
      </dgm:t>
    </dgm:pt>
    <dgm:pt modelId="{2933C68D-FC03-4A97-BACF-9B884F869CE6}" type="sibTrans" cxnId="{35AFAB97-BBB1-4A84-8E59-46F28956CA40}">
      <dgm:prSet/>
      <dgm:spPr/>
      <dgm:t>
        <a:bodyPr/>
        <a:lstStyle/>
        <a:p>
          <a:endParaRPr lang="en-US"/>
        </a:p>
      </dgm:t>
    </dgm:pt>
    <dgm:pt modelId="{D23EFF05-A5E0-4AFB-A559-A4857A2AA1CE}">
      <dgm:prSet phldr="0" custT="1"/>
      <dgm:spPr/>
      <dgm:t>
        <a:bodyPr/>
        <a:lstStyle/>
        <a:p>
          <a:pPr algn="l"/>
          <a:r>
            <a:rPr lang="en-US" sz="1100" b="1">
              <a:solidFill>
                <a:schemeClr val="tx1"/>
              </a:solidFill>
            </a:rPr>
            <a:t>Over-processing:</a:t>
          </a:r>
          <a:r>
            <a:rPr lang="en-US" sz="1100">
              <a:solidFill>
                <a:schemeClr val="tx1"/>
              </a:solidFill>
            </a:rPr>
            <a:t> Repeating order for confirmation</a:t>
          </a:r>
        </a:p>
      </dgm:t>
    </dgm:pt>
    <dgm:pt modelId="{91F6355F-6C05-431A-9AA7-AADEA1E96505}" type="parTrans" cxnId="{1C63B7FA-5819-48FC-9817-E9FA84E6D64B}">
      <dgm:prSet/>
      <dgm:spPr/>
      <dgm:t>
        <a:bodyPr/>
        <a:lstStyle/>
        <a:p>
          <a:endParaRPr lang="en-US"/>
        </a:p>
      </dgm:t>
    </dgm:pt>
    <dgm:pt modelId="{D4CB1229-B9A2-425E-9284-0F8B2A0627A1}" type="sibTrans" cxnId="{1C63B7FA-5819-48FC-9817-E9FA84E6D64B}">
      <dgm:prSet/>
      <dgm:spPr/>
      <dgm:t>
        <a:bodyPr/>
        <a:lstStyle/>
        <a:p>
          <a:endParaRPr lang="en-US"/>
        </a:p>
      </dgm:t>
    </dgm:pt>
    <dgm:pt modelId="{58F8B38E-0EB6-4526-8F52-AD3662909649}">
      <dgm:prSet phldr="0" custT="1"/>
      <dgm:spPr/>
      <dgm:t>
        <a:bodyPr/>
        <a:lstStyle/>
        <a:p>
          <a:pPr algn="l"/>
          <a:r>
            <a:rPr lang="en-US" sz="1100" b="1">
              <a:solidFill>
                <a:schemeClr val="tx1"/>
              </a:solidFill>
            </a:rPr>
            <a:t>Customer Pays for Order</a:t>
          </a:r>
          <a:endParaRPr lang="en-US" sz="1100">
            <a:solidFill>
              <a:schemeClr val="tx1"/>
            </a:solidFill>
          </a:endParaRPr>
        </a:p>
      </dgm:t>
    </dgm:pt>
    <dgm:pt modelId="{C037F88B-10E5-440D-AF59-A91AB218B1A3}" type="parTrans" cxnId="{AB60D5F2-9114-4B78-9CC1-52E7ECCAB151}">
      <dgm:prSet/>
      <dgm:spPr/>
      <dgm:t>
        <a:bodyPr/>
        <a:lstStyle/>
        <a:p>
          <a:endParaRPr lang="en-US"/>
        </a:p>
      </dgm:t>
    </dgm:pt>
    <dgm:pt modelId="{98D3314D-A495-4229-92B7-7508CBA98170}" type="sibTrans" cxnId="{AB60D5F2-9114-4B78-9CC1-52E7ECCAB151}">
      <dgm:prSet/>
      <dgm:spPr/>
      <dgm:t>
        <a:bodyPr/>
        <a:lstStyle/>
        <a:p>
          <a:endParaRPr lang="en-US"/>
        </a:p>
      </dgm:t>
    </dgm:pt>
    <dgm:pt modelId="{965E6102-1EAB-4081-B2D2-157DFB01D5F2}">
      <dgm:prSet phldr="0" custT="1"/>
      <dgm:spPr/>
      <dgm:t>
        <a:bodyPr/>
        <a:lstStyle/>
        <a:p>
          <a:pPr algn="l"/>
          <a:r>
            <a:rPr lang="en-US" sz="1100" b="1">
              <a:solidFill>
                <a:schemeClr val="tx1"/>
              </a:solidFill>
            </a:rPr>
            <a:t>Waiting:</a:t>
          </a:r>
          <a:r>
            <a:rPr lang="en-US" sz="1100">
              <a:solidFill>
                <a:schemeClr val="tx1"/>
              </a:solidFill>
            </a:rPr>
            <a:t> Processing payment during peak times</a:t>
          </a:r>
        </a:p>
      </dgm:t>
    </dgm:pt>
    <dgm:pt modelId="{4028241A-EB75-4B1C-9533-438C20DDEB19}" type="parTrans" cxnId="{B32EB055-187E-406C-AF11-1FF4148455D4}">
      <dgm:prSet/>
      <dgm:spPr/>
      <dgm:t>
        <a:bodyPr/>
        <a:lstStyle/>
        <a:p>
          <a:endParaRPr lang="en-US"/>
        </a:p>
      </dgm:t>
    </dgm:pt>
    <dgm:pt modelId="{05AE26E2-B638-4648-BB7C-2C577287635A}" type="sibTrans" cxnId="{B32EB055-187E-406C-AF11-1FF4148455D4}">
      <dgm:prSet/>
      <dgm:spPr/>
      <dgm:t>
        <a:bodyPr/>
        <a:lstStyle/>
        <a:p>
          <a:endParaRPr lang="en-US"/>
        </a:p>
      </dgm:t>
    </dgm:pt>
    <dgm:pt modelId="{F211845C-1274-4B65-9097-4114362E9670}">
      <dgm:prSet phldr="0" custT="1"/>
      <dgm:spPr/>
      <dgm:t>
        <a:bodyPr/>
        <a:lstStyle/>
        <a:p>
          <a:pPr algn="l"/>
          <a:r>
            <a:rPr lang="en-US" sz="1100" b="1">
              <a:solidFill>
                <a:schemeClr val="tx1"/>
              </a:solidFill>
            </a:rPr>
            <a:t>Barista Processes Payment</a:t>
          </a:r>
          <a:endParaRPr lang="en-US" sz="1100">
            <a:solidFill>
              <a:schemeClr val="tx1"/>
            </a:solidFill>
          </a:endParaRPr>
        </a:p>
      </dgm:t>
    </dgm:pt>
    <dgm:pt modelId="{08AFCCBA-E578-4ED0-9AFA-24DA9F81B8B5}" type="parTrans" cxnId="{ECEEAD2E-B81A-4EED-8018-067C1BD9C11A}">
      <dgm:prSet/>
      <dgm:spPr/>
      <dgm:t>
        <a:bodyPr/>
        <a:lstStyle/>
        <a:p>
          <a:endParaRPr lang="en-US"/>
        </a:p>
      </dgm:t>
    </dgm:pt>
    <dgm:pt modelId="{9D03A4B2-774C-447B-8945-E15D2256EB46}" type="sibTrans" cxnId="{ECEEAD2E-B81A-4EED-8018-067C1BD9C11A}">
      <dgm:prSet/>
      <dgm:spPr/>
      <dgm:t>
        <a:bodyPr/>
        <a:lstStyle/>
        <a:p>
          <a:endParaRPr lang="en-US"/>
        </a:p>
      </dgm:t>
    </dgm:pt>
    <dgm:pt modelId="{D1EC2EE4-6F57-4612-9754-744188833417}">
      <dgm:prSet phldr="0"/>
      <dgm:spPr/>
      <dgm:t>
        <a:bodyPr/>
        <a:lstStyle/>
        <a:p>
          <a:pPr algn="l" rtl="0"/>
          <a:r>
            <a:rPr lang="en-US" b="1">
              <a:solidFill>
                <a:schemeClr val="tx1"/>
              </a:solidFill>
              <a:latin typeface="+mj-lt"/>
            </a:rPr>
            <a:t>Motion:</a:t>
          </a:r>
          <a:r>
            <a:rPr lang="en-US" b="0">
              <a:solidFill>
                <a:schemeClr val="tx1"/>
              </a:solidFill>
              <a:latin typeface="+mj-lt"/>
            </a:rPr>
            <a:t> Handling</a:t>
          </a:r>
          <a:r>
            <a:rPr lang="en-US">
              <a:solidFill>
                <a:schemeClr val="tx1"/>
              </a:solidFill>
              <a:latin typeface="+mj-lt"/>
            </a:rPr>
            <a:t> different payment methods</a:t>
          </a:r>
        </a:p>
      </dgm:t>
    </dgm:pt>
    <dgm:pt modelId="{A7B738AB-6235-44B9-B53D-89A2C5435572}" type="parTrans" cxnId="{D3704154-92CE-47DC-BEEA-046C1AF1B0CD}">
      <dgm:prSet/>
      <dgm:spPr/>
      <dgm:t>
        <a:bodyPr/>
        <a:lstStyle/>
        <a:p>
          <a:endParaRPr lang="en-US"/>
        </a:p>
      </dgm:t>
    </dgm:pt>
    <dgm:pt modelId="{FA32A885-D3B5-4159-8E22-EF2ABF3C082A}" type="sibTrans" cxnId="{D3704154-92CE-47DC-BEEA-046C1AF1B0CD}">
      <dgm:prSet/>
      <dgm:spPr/>
      <dgm:t>
        <a:bodyPr/>
        <a:lstStyle/>
        <a:p>
          <a:endParaRPr lang="en-US"/>
        </a:p>
      </dgm:t>
    </dgm:pt>
    <dgm:pt modelId="{442570E8-8D51-4E26-AB79-DD9AA6484541}">
      <dgm:prSet phldr="0"/>
      <dgm:spPr/>
      <dgm:t>
        <a:bodyPr/>
        <a:lstStyle/>
        <a:p>
          <a:pPr algn="l"/>
          <a:r>
            <a:rPr lang="en-US" b="1">
              <a:solidFill>
                <a:schemeClr val="tx1"/>
              </a:solidFill>
              <a:latin typeface="+mj-lt"/>
            </a:rPr>
            <a:t>Barista Prints Receipt:</a:t>
          </a:r>
          <a:endParaRPr lang="en-US">
            <a:solidFill>
              <a:schemeClr val="tx1"/>
            </a:solidFill>
            <a:latin typeface="+mj-lt"/>
          </a:endParaRPr>
        </a:p>
      </dgm:t>
    </dgm:pt>
    <dgm:pt modelId="{1760B66A-4ABD-41EB-B7A2-772D8908188C}" type="parTrans" cxnId="{D2A95650-244D-4DA4-A4A0-929E842E3250}">
      <dgm:prSet/>
      <dgm:spPr/>
      <dgm:t>
        <a:bodyPr/>
        <a:lstStyle/>
        <a:p>
          <a:endParaRPr lang="en-US"/>
        </a:p>
      </dgm:t>
    </dgm:pt>
    <dgm:pt modelId="{A814C400-C3EA-4D1E-A0C4-D7443648E70F}" type="sibTrans" cxnId="{D2A95650-244D-4DA4-A4A0-929E842E3250}">
      <dgm:prSet/>
      <dgm:spPr/>
      <dgm:t>
        <a:bodyPr/>
        <a:lstStyle/>
        <a:p>
          <a:endParaRPr lang="en-US"/>
        </a:p>
      </dgm:t>
    </dgm:pt>
    <dgm:pt modelId="{D6102279-D094-4B07-BCEB-8D901BC76C47}">
      <dgm:prSet phldr="0"/>
      <dgm:spPr/>
      <dgm:t>
        <a:bodyPr/>
        <a:lstStyle/>
        <a:p>
          <a:pPr algn="l"/>
          <a:r>
            <a:rPr lang="en-US" b="1">
              <a:solidFill>
                <a:schemeClr val="tx1"/>
              </a:solidFill>
              <a:latin typeface="+mj-lt"/>
            </a:rPr>
            <a:t>Over-processing:</a:t>
          </a:r>
          <a:r>
            <a:rPr lang="en-US">
              <a:solidFill>
                <a:schemeClr val="tx1"/>
              </a:solidFill>
              <a:latin typeface="+mj-lt"/>
            </a:rPr>
            <a:t> Printing receipts if not needed</a:t>
          </a:r>
        </a:p>
      </dgm:t>
    </dgm:pt>
    <dgm:pt modelId="{439B5C82-602B-45DF-A42E-2998B20D29D1}" type="parTrans" cxnId="{9817DCA3-6969-4A63-B326-41E3D3821CE4}">
      <dgm:prSet/>
      <dgm:spPr/>
      <dgm:t>
        <a:bodyPr/>
        <a:lstStyle/>
        <a:p>
          <a:endParaRPr lang="en-US"/>
        </a:p>
      </dgm:t>
    </dgm:pt>
    <dgm:pt modelId="{0FD8177E-56B6-4B5F-BC11-F2458DCC8529}" type="sibTrans" cxnId="{9817DCA3-6969-4A63-B326-41E3D3821CE4}">
      <dgm:prSet/>
      <dgm:spPr/>
      <dgm:t>
        <a:bodyPr/>
        <a:lstStyle/>
        <a:p>
          <a:endParaRPr lang="en-US"/>
        </a:p>
      </dgm:t>
    </dgm:pt>
    <dgm:pt modelId="{5CE69E2C-5CF4-4293-92D2-E2E83379E436}">
      <dgm:prSet phldr="0" custT="1"/>
      <dgm:spPr/>
      <dgm:t>
        <a:bodyPr/>
        <a:lstStyle/>
        <a:p>
          <a:pPr algn="l" rtl="0"/>
          <a:r>
            <a:rPr lang="en-US" sz="1100" b="1">
              <a:solidFill>
                <a:schemeClr val="tx1"/>
              </a:solidFill>
            </a:rPr>
            <a:t>Barista Inputs Order into POS</a:t>
          </a:r>
          <a:endParaRPr lang="en-US" sz="1100" b="1">
            <a:solidFill>
              <a:schemeClr val="tx1"/>
            </a:solidFill>
            <a:latin typeface="Arial"/>
          </a:endParaRPr>
        </a:p>
      </dgm:t>
    </dgm:pt>
    <dgm:pt modelId="{46BF35DF-93FE-4560-A70A-155DD5437EEB}" type="parTrans" cxnId="{10C969CE-A0DF-4442-84E7-3C25C940FE77}">
      <dgm:prSet/>
      <dgm:spPr/>
      <dgm:t>
        <a:bodyPr/>
        <a:lstStyle/>
        <a:p>
          <a:endParaRPr lang="en-US"/>
        </a:p>
      </dgm:t>
    </dgm:pt>
    <dgm:pt modelId="{D4A53CD5-4881-41D8-B0E5-AFBB621DBC0A}" type="sibTrans" cxnId="{10C969CE-A0DF-4442-84E7-3C25C940FE77}">
      <dgm:prSet/>
      <dgm:spPr/>
      <dgm:t>
        <a:bodyPr/>
        <a:lstStyle/>
        <a:p>
          <a:endParaRPr lang="en-US"/>
        </a:p>
      </dgm:t>
    </dgm:pt>
    <dgm:pt modelId="{71F65E37-0A4A-48DE-BD19-95C340E40931}">
      <dgm:prSet phldr="0"/>
      <dgm:spPr/>
      <dgm:t>
        <a:bodyPr/>
        <a:lstStyle/>
        <a:p>
          <a:pPr algn="l" rtl="0"/>
          <a:endParaRPr lang="en-US">
            <a:solidFill>
              <a:schemeClr val="tx1"/>
            </a:solidFill>
            <a:latin typeface="+mj-lt"/>
          </a:endParaRPr>
        </a:p>
      </dgm:t>
    </dgm:pt>
    <dgm:pt modelId="{A1688C64-C48D-4CD4-A1D7-F2E5C4A3F177}" type="parTrans" cxnId="{A23028F9-A85F-4DEF-8EF0-9D12AC0A4E17}">
      <dgm:prSet/>
      <dgm:spPr/>
      <dgm:t>
        <a:bodyPr/>
        <a:lstStyle/>
        <a:p>
          <a:endParaRPr lang="en-US"/>
        </a:p>
      </dgm:t>
    </dgm:pt>
    <dgm:pt modelId="{33A4F696-B986-4509-AE3C-6DECC065D5EE}" type="sibTrans" cxnId="{A23028F9-A85F-4DEF-8EF0-9D12AC0A4E17}">
      <dgm:prSet/>
      <dgm:spPr/>
      <dgm:t>
        <a:bodyPr/>
        <a:lstStyle/>
        <a:p>
          <a:endParaRPr lang="en-US"/>
        </a:p>
      </dgm:t>
    </dgm:pt>
    <dgm:pt modelId="{E5A72947-204B-47E3-94A0-FEAE27B230EA}">
      <dgm:prSet phldr="0"/>
      <dgm:spPr/>
      <dgm:t>
        <a:bodyPr/>
        <a:lstStyle/>
        <a:p>
          <a:pPr algn="l"/>
          <a:endParaRPr lang="en-US">
            <a:solidFill>
              <a:schemeClr val="tx1"/>
            </a:solidFill>
            <a:latin typeface="+mj-lt"/>
          </a:endParaRPr>
        </a:p>
      </dgm:t>
    </dgm:pt>
    <dgm:pt modelId="{A3BE4ED3-A043-48B8-BF8C-CA346C872647}" type="parTrans" cxnId="{AD4DCB8C-2986-4227-BADA-3C18681E4DD3}">
      <dgm:prSet/>
      <dgm:spPr/>
      <dgm:t>
        <a:bodyPr/>
        <a:lstStyle/>
        <a:p>
          <a:endParaRPr lang="en-US"/>
        </a:p>
      </dgm:t>
    </dgm:pt>
    <dgm:pt modelId="{7048DE8E-FC46-4CFD-A8E4-28A5BB005FA3}" type="sibTrans" cxnId="{AD4DCB8C-2986-4227-BADA-3C18681E4DD3}">
      <dgm:prSet/>
      <dgm:spPr/>
      <dgm:t>
        <a:bodyPr/>
        <a:lstStyle/>
        <a:p>
          <a:endParaRPr lang="en-US"/>
        </a:p>
      </dgm:t>
    </dgm:pt>
    <dgm:pt modelId="{37D3C4B8-2B97-40F8-BCEE-5C5F44DD5F72}" type="pres">
      <dgm:prSet presAssocID="{A34C0EDD-C9DB-4FF5-AD14-EA744761E70C}" presName="linearFlow" presStyleCnt="0">
        <dgm:presLayoutVars>
          <dgm:dir/>
          <dgm:animLvl val="lvl"/>
          <dgm:resizeHandles val="exact"/>
        </dgm:presLayoutVars>
      </dgm:prSet>
      <dgm:spPr/>
    </dgm:pt>
    <dgm:pt modelId="{42A84A81-ECEF-48A3-9DE2-16D81AB21163}" type="pres">
      <dgm:prSet presAssocID="{5CE69E2C-5CF4-4293-92D2-E2E83379E436}" presName="composite" presStyleCnt="0"/>
      <dgm:spPr/>
    </dgm:pt>
    <dgm:pt modelId="{080412AF-E1FF-4FF7-841A-CB21759574D8}" type="pres">
      <dgm:prSet presAssocID="{5CE69E2C-5CF4-4293-92D2-E2E83379E436}" presName="parTx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F7D68A2E-BDF5-4051-84A1-4EE64BAF4E59}" type="pres">
      <dgm:prSet presAssocID="{5CE69E2C-5CF4-4293-92D2-E2E83379E436}" presName="parSh" presStyleLbl="node1" presStyleIdx="0" presStyleCnt="4" custScaleX="75155" custScaleY="88526" custLinFactNeighborX="20026" custLinFactNeighborY="72140"/>
      <dgm:spPr/>
    </dgm:pt>
    <dgm:pt modelId="{AC5B4798-29F3-4804-9D5E-1A2E9CADD4A5}" type="pres">
      <dgm:prSet presAssocID="{5CE69E2C-5CF4-4293-92D2-E2E83379E436}" presName="desTx" presStyleLbl="fgAcc1" presStyleIdx="0" presStyleCnt="4" custScaleY="39289" custLinFactNeighborX="26678" custLinFactNeighborY="-11362">
        <dgm:presLayoutVars>
          <dgm:bulletEnabled val="1"/>
        </dgm:presLayoutVars>
      </dgm:prSet>
      <dgm:spPr/>
    </dgm:pt>
    <dgm:pt modelId="{800435BD-D017-4BA7-B807-7AED1154C932}" type="pres">
      <dgm:prSet presAssocID="{D4A53CD5-4881-41D8-B0E5-AFBB621DBC0A}" presName="sibTrans" presStyleLbl="sibTrans2D1" presStyleIdx="0" presStyleCnt="3"/>
      <dgm:spPr/>
    </dgm:pt>
    <dgm:pt modelId="{8E426869-E36D-4123-B8A9-25B8D810629D}" type="pres">
      <dgm:prSet presAssocID="{D4A53CD5-4881-41D8-B0E5-AFBB621DBC0A}" presName="connTx" presStyleLbl="sibTrans2D1" presStyleIdx="0" presStyleCnt="3"/>
      <dgm:spPr/>
    </dgm:pt>
    <dgm:pt modelId="{50B6DCAB-6FF7-4459-B006-21876D896958}" type="pres">
      <dgm:prSet presAssocID="{6BEA5705-9994-4DA1-B606-4E1E298F3EDA}" presName="composite" presStyleCnt="0"/>
      <dgm:spPr/>
    </dgm:pt>
    <dgm:pt modelId="{D991693F-88A8-4FFF-909D-4DC1CB6FF2E0}" type="pres">
      <dgm:prSet presAssocID="{6BEA5705-9994-4DA1-B606-4E1E298F3EDA}" presName="parTx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48FC4226-BC25-4B1D-ABC8-E3EC6920B78D}" type="pres">
      <dgm:prSet presAssocID="{6BEA5705-9994-4DA1-B606-4E1E298F3EDA}" presName="parSh" presStyleLbl="node1" presStyleIdx="1" presStyleCnt="4" custScaleX="75155" custScaleY="88526" custLinFactNeighborX="32" custLinFactNeighborY="78122"/>
      <dgm:spPr/>
    </dgm:pt>
    <dgm:pt modelId="{037ACBAD-6087-4140-AF83-97A175E1FD25}" type="pres">
      <dgm:prSet presAssocID="{6BEA5705-9994-4DA1-B606-4E1E298F3EDA}" presName="desTx" presStyleLbl="fgAcc1" presStyleIdx="1" presStyleCnt="4" custScaleY="39289" custLinFactNeighborX="12795" custLinFactNeighborY="-10634">
        <dgm:presLayoutVars>
          <dgm:bulletEnabled val="1"/>
        </dgm:presLayoutVars>
      </dgm:prSet>
      <dgm:spPr/>
    </dgm:pt>
    <dgm:pt modelId="{83BDCECC-A60A-4193-AE6C-8F30EDDF2614}" type="pres">
      <dgm:prSet presAssocID="{2933C68D-FC03-4A97-BACF-9B884F869CE6}" presName="sibTrans" presStyleLbl="sibTrans2D1" presStyleIdx="1" presStyleCnt="3"/>
      <dgm:spPr/>
    </dgm:pt>
    <dgm:pt modelId="{6B40136F-3305-4743-A8ED-2C9F92A444A4}" type="pres">
      <dgm:prSet presAssocID="{2933C68D-FC03-4A97-BACF-9B884F869CE6}" presName="connTx" presStyleLbl="sibTrans2D1" presStyleIdx="1" presStyleCnt="3"/>
      <dgm:spPr/>
    </dgm:pt>
    <dgm:pt modelId="{468665ED-4F5F-4BF6-A76C-770F028DC93F}" type="pres">
      <dgm:prSet presAssocID="{58F8B38E-0EB6-4526-8F52-AD3662909649}" presName="composite" presStyleCnt="0"/>
      <dgm:spPr/>
    </dgm:pt>
    <dgm:pt modelId="{FB93181D-6BC9-46CE-9E08-3A8EF7C4D087}" type="pres">
      <dgm:prSet presAssocID="{58F8B38E-0EB6-4526-8F52-AD3662909649}" presName="parTx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D95D52F8-22C1-4B6F-B05E-49DCDA3B3B41}" type="pres">
      <dgm:prSet presAssocID="{58F8B38E-0EB6-4526-8F52-AD3662909649}" presName="parSh" presStyleLbl="node1" presStyleIdx="2" presStyleCnt="4" custScaleX="75155" custScaleY="88526" custLinFactNeighborX="32" custLinFactNeighborY="78122"/>
      <dgm:spPr/>
    </dgm:pt>
    <dgm:pt modelId="{95B5B8B2-1807-487B-94A9-B785C8518EA1}" type="pres">
      <dgm:prSet presAssocID="{58F8B38E-0EB6-4526-8F52-AD3662909649}" presName="desTx" presStyleLbl="fgAcc1" presStyleIdx="2" presStyleCnt="4" custScaleY="39289" custLinFactNeighborX="12795" custLinFactNeighborY="-10634">
        <dgm:presLayoutVars>
          <dgm:bulletEnabled val="1"/>
        </dgm:presLayoutVars>
      </dgm:prSet>
      <dgm:spPr/>
    </dgm:pt>
    <dgm:pt modelId="{12CD2249-D8CB-4830-B31D-851B143FFCA4}" type="pres">
      <dgm:prSet presAssocID="{98D3314D-A495-4229-92B7-7508CBA98170}" presName="sibTrans" presStyleLbl="sibTrans2D1" presStyleIdx="2" presStyleCnt="3"/>
      <dgm:spPr/>
    </dgm:pt>
    <dgm:pt modelId="{6C70ACA6-21CD-46B7-BA98-2B7FE176FC6F}" type="pres">
      <dgm:prSet presAssocID="{98D3314D-A495-4229-92B7-7508CBA98170}" presName="connTx" presStyleLbl="sibTrans2D1" presStyleIdx="2" presStyleCnt="3"/>
      <dgm:spPr/>
    </dgm:pt>
    <dgm:pt modelId="{CC7F334B-477F-420B-AB7A-882D02D908D7}" type="pres">
      <dgm:prSet presAssocID="{F211845C-1274-4B65-9097-4114362E9670}" presName="composite" presStyleCnt="0"/>
      <dgm:spPr/>
    </dgm:pt>
    <dgm:pt modelId="{222F8865-9DFB-4CA5-B5EE-02D9CCDC04CC}" type="pres">
      <dgm:prSet presAssocID="{F211845C-1274-4B65-9097-4114362E9670}" presName="parTx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07F1FB0B-EEC7-4192-9895-C50069E7AF96}" type="pres">
      <dgm:prSet presAssocID="{F211845C-1274-4B65-9097-4114362E9670}" presName="parSh" presStyleLbl="node1" presStyleIdx="3" presStyleCnt="4" custScaleX="75155" custScaleY="88526" custLinFactNeighborX="-9299" custLinFactNeighborY="78122"/>
      <dgm:spPr/>
    </dgm:pt>
    <dgm:pt modelId="{3927D848-0D88-4978-B261-C0C3DA061B83}" type="pres">
      <dgm:prSet presAssocID="{F211845C-1274-4B65-9097-4114362E9670}" presName="desTx" presStyleLbl="fgAcc1" presStyleIdx="3" presStyleCnt="4" custScaleY="39289" custLinFactNeighborX="-8267" custLinFactNeighborY="-10398">
        <dgm:presLayoutVars>
          <dgm:bulletEnabled val="1"/>
        </dgm:presLayoutVars>
      </dgm:prSet>
      <dgm:spPr/>
    </dgm:pt>
  </dgm:ptLst>
  <dgm:cxnLst>
    <dgm:cxn modelId="{68155D0F-6569-4A65-86BA-222A2EE0953D}" type="presOf" srcId="{2933C68D-FC03-4A97-BACF-9B884F869CE6}" destId="{6B40136F-3305-4743-A8ED-2C9F92A444A4}" srcOrd="1" destOrd="0" presId="urn:microsoft.com/office/officeart/2005/8/layout/process3"/>
    <dgm:cxn modelId="{ECEEAD2E-B81A-4EED-8018-067C1BD9C11A}" srcId="{A34C0EDD-C9DB-4FF5-AD14-EA744761E70C}" destId="{F211845C-1274-4B65-9097-4114362E9670}" srcOrd="3" destOrd="0" parTransId="{08AFCCBA-E578-4ED0-9AFA-24DA9F81B8B5}" sibTransId="{9D03A4B2-774C-447B-8945-E15D2256EB46}"/>
    <dgm:cxn modelId="{2A91FA3B-FAF5-487B-8B56-AA50E3B55882}" type="presOf" srcId="{F211845C-1274-4B65-9097-4114362E9670}" destId="{222F8865-9DFB-4CA5-B5EE-02D9CCDC04CC}" srcOrd="0" destOrd="0" presId="urn:microsoft.com/office/officeart/2005/8/layout/process3"/>
    <dgm:cxn modelId="{3B23183C-2219-4CF2-920C-F50CF44E2DCF}" type="presOf" srcId="{71F65E37-0A4A-48DE-BD19-95C340E40931}" destId="{3927D848-0D88-4978-B261-C0C3DA061B83}" srcOrd="0" destOrd="1" presId="urn:microsoft.com/office/officeart/2005/8/layout/process3"/>
    <dgm:cxn modelId="{D3B1163D-02DE-43F5-945A-7CE14CA6331D}" type="presOf" srcId="{965E6102-1EAB-4081-B2D2-157DFB01D5F2}" destId="{95B5B8B2-1807-487B-94A9-B785C8518EA1}" srcOrd="0" destOrd="0" presId="urn:microsoft.com/office/officeart/2005/8/layout/process3"/>
    <dgm:cxn modelId="{35AD6347-49A1-4786-A3DE-1F4E70DB82F4}" type="presOf" srcId="{D4A53CD5-4881-41D8-B0E5-AFBB621DBC0A}" destId="{800435BD-D017-4BA7-B807-7AED1154C932}" srcOrd="0" destOrd="0" presId="urn:microsoft.com/office/officeart/2005/8/layout/process3"/>
    <dgm:cxn modelId="{B2C9496C-43CF-4C4B-88BB-7602DC0F88EE}" type="presOf" srcId="{2933C68D-FC03-4A97-BACF-9B884F869CE6}" destId="{83BDCECC-A60A-4193-AE6C-8F30EDDF2614}" srcOrd="0" destOrd="0" presId="urn:microsoft.com/office/officeart/2005/8/layout/process3"/>
    <dgm:cxn modelId="{D2A95650-244D-4DA4-A4A0-929E842E3250}" srcId="{F211845C-1274-4B65-9097-4114362E9670}" destId="{442570E8-8D51-4E26-AB79-DD9AA6484541}" srcOrd="2" destOrd="0" parTransId="{1760B66A-4ABD-41EB-B7A2-772D8908188C}" sibTransId="{A814C400-C3EA-4D1E-A0C4-D7443648E70F}"/>
    <dgm:cxn modelId="{52B41151-1037-402D-8D34-CE69B4DC71FF}" type="presOf" srcId="{D1EC2EE4-6F57-4612-9754-744188833417}" destId="{3927D848-0D88-4978-B261-C0C3DA061B83}" srcOrd="0" destOrd="0" presId="urn:microsoft.com/office/officeart/2005/8/layout/process3"/>
    <dgm:cxn modelId="{D3F73172-A289-4528-9AE4-6B4745F3CC16}" type="presOf" srcId="{A34C0EDD-C9DB-4FF5-AD14-EA744761E70C}" destId="{37D3C4B8-2B97-40F8-BCEE-5C5F44DD5F72}" srcOrd="0" destOrd="0" presId="urn:microsoft.com/office/officeart/2005/8/layout/process3"/>
    <dgm:cxn modelId="{D3704154-92CE-47DC-BEEA-046C1AF1B0CD}" srcId="{F211845C-1274-4B65-9097-4114362E9670}" destId="{D1EC2EE4-6F57-4612-9754-744188833417}" srcOrd="0" destOrd="0" parTransId="{A7B738AB-6235-44B9-B53D-89A2C5435572}" sibTransId="{FA32A885-D3B5-4159-8E22-EF2ABF3C082A}"/>
    <dgm:cxn modelId="{B32EB055-187E-406C-AF11-1FF4148455D4}" srcId="{58F8B38E-0EB6-4526-8F52-AD3662909649}" destId="{965E6102-1EAB-4081-B2D2-157DFB01D5F2}" srcOrd="0" destOrd="0" parTransId="{4028241A-EB75-4B1C-9533-438C20DDEB19}" sibTransId="{05AE26E2-B638-4648-BB7C-2C577287635A}"/>
    <dgm:cxn modelId="{F1AE067C-B718-4C49-A904-1793FBC49401}" type="presOf" srcId="{98D3314D-A495-4229-92B7-7508CBA98170}" destId="{6C70ACA6-21CD-46B7-BA98-2B7FE176FC6F}" srcOrd="1" destOrd="0" presId="urn:microsoft.com/office/officeart/2005/8/layout/process3"/>
    <dgm:cxn modelId="{AD4DCB8C-2986-4227-BADA-3C18681E4DD3}" srcId="{F211845C-1274-4B65-9097-4114362E9670}" destId="{E5A72947-204B-47E3-94A0-FEAE27B230EA}" srcOrd="3" destOrd="0" parTransId="{A3BE4ED3-A043-48B8-BF8C-CA346C872647}" sibTransId="{7048DE8E-FC46-4CFD-A8E4-28A5BB005FA3}"/>
    <dgm:cxn modelId="{35AFAB97-BBB1-4A84-8E59-46F28956CA40}" srcId="{A34C0EDD-C9DB-4FF5-AD14-EA744761E70C}" destId="{6BEA5705-9994-4DA1-B606-4E1E298F3EDA}" srcOrd="1" destOrd="0" parTransId="{2FBB0D28-729C-4ADE-A466-CA6CCDAB5ABE}" sibTransId="{2933C68D-FC03-4A97-BACF-9B884F869CE6}"/>
    <dgm:cxn modelId="{3DAE7099-0740-46A1-AD14-3154A295F958}" type="presOf" srcId="{E5A72947-204B-47E3-94A0-FEAE27B230EA}" destId="{3927D848-0D88-4978-B261-C0C3DA061B83}" srcOrd="0" destOrd="3" presId="urn:microsoft.com/office/officeart/2005/8/layout/process3"/>
    <dgm:cxn modelId="{F470C89A-4E2A-473A-A48B-08053131512C}" type="presOf" srcId="{98D3314D-A495-4229-92B7-7508CBA98170}" destId="{12CD2249-D8CB-4830-B31D-851B143FFCA4}" srcOrd="0" destOrd="0" presId="urn:microsoft.com/office/officeart/2005/8/layout/process3"/>
    <dgm:cxn modelId="{9CD42A9C-DBD9-4546-89F7-CF280BB07FCC}" type="presOf" srcId="{F211845C-1274-4B65-9097-4114362E9670}" destId="{07F1FB0B-EEC7-4192-9895-C50069E7AF96}" srcOrd="1" destOrd="0" presId="urn:microsoft.com/office/officeart/2005/8/layout/process3"/>
    <dgm:cxn modelId="{24A92A9F-0D6D-48EC-A31A-F5BE7E0CF94B}" type="presOf" srcId="{5CE69E2C-5CF4-4293-92D2-E2E83379E436}" destId="{080412AF-E1FF-4FF7-841A-CB21759574D8}" srcOrd="0" destOrd="0" presId="urn:microsoft.com/office/officeart/2005/8/layout/process3"/>
    <dgm:cxn modelId="{9817DCA3-6969-4A63-B326-41E3D3821CE4}" srcId="{F211845C-1274-4B65-9097-4114362E9670}" destId="{D6102279-D094-4B07-BCEB-8D901BC76C47}" srcOrd="4" destOrd="0" parTransId="{439B5C82-602B-45DF-A42E-2998B20D29D1}" sibTransId="{0FD8177E-56B6-4B5F-BC11-F2458DCC8529}"/>
    <dgm:cxn modelId="{06022DAA-75B5-4EA5-B4AA-634AFAEAB738}" type="presOf" srcId="{6BEA5705-9994-4DA1-B606-4E1E298F3EDA}" destId="{48FC4226-BC25-4B1D-ABC8-E3EC6920B78D}" srcOrd="1" destOrd="0" presId="urn:microsoft.com/office/officeart/2005/8/layout/process3"/>
    <dgm:cxn modelId="{321234AA-AF61-47C4-A03D-225CBAB0B8C4}" type="presOf" srcId="{D4A53CD5-4881-41D8-B0E5-AFBB621DBC0A}" destId="{8E426869-E36D-4123-B8A9-25B8D810629D}" srcOrd="1" destOrd="0" presId="urn:microsoft.com/office/officeart/2005/8/layout/process3"/>
    <dgm:cxn modelId="{797C12AC-3562-4052-811D-DCBF87359382}" type="presOf" srcId="{442570E8-8D51-4E26-AB79-DD9AA6484541}" destId="{3927D848-0D88-4978-B261-C0C3DA061B83}" srcOrd="0" destOrd="2" presId="urn:microsoft.com/office/officeart/2005/8/layout/process3"/>
    <dgm:cxn modelId="{C0111CCC-607E-4BEF-8C59-3772E36CF3BC}" type="presOf" srcId="{2D85C523-47E5-47DD-955A-4451F09B5473}" destId="{AC5B4798-29F3-4804-9D5E-1A2E9CADD4A5}" srcOrd="0" destOrd="0" presId="urn:microsoft.com/office/officeart/2005/8/layout/process3"/>
    <dgm:cxn modelId="{10C969CE-A0DF-4442-84E7-3C25C940FE77}" srcId="{A34C0EDD-C9DB-4FF5-AD14-EA744761E70C}" destId="{5CE69E2C-5CF4-4293-92D2-E2E83379E436}" srcOrd="0" destOrd="0" parTransId="{46BF35DF-93FE-4560-A70A-155DD5437EEB}" sibTransId="{D4A53CD5-4881-41D8-B0E5-AFBB621DBC0A}"/>
    <dgm:cxn modelId="{E409F7D1-90E6-401B-8834-CABB05DC23BA}" type="presOf" srcId="{6BEA5705-9994-4DA1-B606-4E1E298F3EDA}" destId="{D991693F-88A8-4FFF-909D-4DC1CB6FF2E0}" srcOrd="0" destOrd="0" presId="urn:microsoft.com/office/officeart/2005/8/layout/process3"/>
    <dgm:cxn modelId="{3FB593D2-67C5-4A95-8E60-E67A5D409721}" type="presOf" srcId="{D23EFF05-A5E0-4AFB-A559-A4857A2AA1CE}" destId="{037ACBAD-6087-4140-AF83-97A175E1FD25}" srcOrd="0" destOrd="0" presId="urn:microsoft.com/office/officeart/2005/8/layout/process3"/>
    <dgm:cxn modelId="{174626D7-D57E-426E-A26E-2EA3C2D7FEDA}" type="presOf" srcId="{58F8B38E-0EB6-4526-8F52-AD3662909649}" destId="{D95D52F8-22C1-4B6F-B05E-49DCDA3B3B41}" srcOrd="1" destOrd="0" presId="urn:microsoft.com/office/officeart/2005/8/layout/process3"/>
    <dgm:cxn modelId="{13E89CE3-A318-4602-A579-CA77B2396DC7}" type="presOf" srcId="{D6102279-D094-4B07-BCEB-8D901BC76C47}" destId="{3927D848-0D88-4978-B261-C0C3DA061B83}" srcOrd="0" destOrd="4" presId="urn:microsoft.com/office/officeart/2005/8/layout/process3"/>
    <dgm:cxn modelId="{6771D3E5-B5EC-455B-9E65-D2B3DBA37E5C}" type="presOf" srcId="{58F8B38E-0EB6-4526-8F52-AD3662909649}" destId="{FB93181D-6BC9-46CE-9E08-3A8EF7C4D087}" srcOrd="0" destOrd="0" presId="urn:microsoft.com/office/officeart/2005/8/layout/process3"/>
    <dgm:cxn modelId="{30E42DE6-E9D5-44F5-8174-A199A191C000}" type="presOf" srcId="{5CE69E2C-5CF4-4293-92D2-E2E83379E436}" destId="{F7D68A2E-BDF5-4051-84A1-4EE64BAF4E59}" srcOrd="1" destOrd="0" presId="urn:microsoft.com/office/officeart/2005/8/layout/process3"/>
    <dgm:cxn modelId="{AB60D5F2-9114-4B78-9CC1-52E7ECCAB151}" srcId="{A34C0EDD-C9DB-4FF5-AD14-EA744761E70C}" destId="{58F8B38E-0EB6-4526-8F52-AD3662909649}" srcOrd="2" destOrd="0" parTransId="{C037F88B-10E5-440D-AF59-A91AB218B1A3}" sibTransId="{98D3314D-A495-4229-92B7-7508CBA98170}"/>
    <dgm:cxn modelId="{311F12F4-FC1D-4598-8DB0-22BC7943F24E}" srcId="{5CE69E2C-5CF4-4293-92D2-E2E83379E436}" destId="{2D85C523-47E5-47DD-955A-4451F09B5473}" srcOrd="0" destOrd="0" parTransId="{5CD7881B-ABFF-463D-B1B6-A6C7D8DAA5C8}" sibTransId="{224CB694-8903-495A-8625-A8CDFA528367}"/>
    <dgm:cxn modelId="{A23028F9-A85F-4DEF-8EF0-9D12AC0A4E17}" srcId="{F211845C-1274-4B65-9097-4114362E9670}" destId="{71F65E37-0A4A-48DE-BD19-95C340E40931}" srcOrd="1" destOrd="0" parTransId="{A1688C64-C48D-4CD4-A1D7-F2E5C4A3F177}" sibTransId="{33A4F696-B986-4509-AE3C-6DECC065D5EE}"/>
    <dgm:cxn modelId="{1C63B7FA-5819-48FC-9817-E9FA84E6D64B}" srcId="{6BEA5705-9994-4DA1-B606-4E1E298F3EDA}" destId="{D23EFF05-A5E0-4AFB-A559-A4857A2AA1CE}" srcOrd="0" destOrd="0" parTransId="{91F6355F-6C05-431A-9AA7-AADEA1E96505}" sibTransId="{D4CB1229-B9A2-425E-9284-0F8B2A0627A1}"/>
    <dgm:cxn modelId="{B5481B55-AE6E-402A-A6C7-D11889687BA4}" type="presParOf" srcId="{37D3C4B8-2B97-40F8-BCEE-5C5F44DD5F72}" destId="{42A84A81-ECEF-48A3-9DE2-16D81AB21163}" srcOrd="0" destOrd="0" presId="urn:microsoft.com/office/officeart/2005/8/layout/process3"/>
    <dgm:cxn modelId="{BEEC9908-4E00-4FC5-A3C0-F8661663673E}" type="presParOf" srcId="{42A84A81-ECEF-48A3-9DE2-16D81AB21163}" destId="{080412AF-E1FF-4FF7-841A-CB21759574D8}" srcOrd="0" destOrd="0" presId="urn:microsoft.com/office/officeart/2005/8/layout/process3"/>
    <dgm:cxn modelId="{D254B51C-A732-4316-9638-0263BD0BA25D}" type="presParOf" srcId="{42A84A81-ECEF-48A3-9DE2-16D81AB21163}" destId="{F7D68A2E-BDF5-4051-84A1-4EE64BAF4E59}" srcOrd="1" destOrd="0" presId="urn:microsoft.com/office/officeart/2005/8/layout/process3"/>
    <dgm:cxn modelId="{0F471125-25D6-4BBD-821B-06E19649CC77}" type="presParOf" srcId="{42A84A81-ECEF-48A3-9DE2-16D81AB21163}" destId="{AC5B4798-29F3-4804-9D5E-1A2E9CADD4A5}" srcOrd="2" destOrd="0" presId="urn:microsoft.com/office/officeart/2005/8/layout/process3"/>
    <dgm:cxn modelId="{06DF5DBB-51FE-498F-8980-3BF99C71BA20}" type="presParOf" srcId="{37D3C4B8-2B97-40F8-BCEE-5C5F44DD5F72}" destId="{800435BD-D017-4BA7-B807-7AED1154C932}" srcOrd="1" destOrd="0" presId="urn:microsoft.com/office/officeart/2005/8/layout/process3"/>
    <dgm:cxn modelId="{0B643C9E-FFC6-421A-BFD4-F1302546D69E}" type="presParOf" srcId="{800435BD-D017-4BA7-B807-7AED1154C932}" destId="{8E426869-E36D-4123-B8A9-25B8D810629D}" srcOrd="0" destOrd="0" presId="urn:microsoft.com/office/officeart/2005/8/layout/process3"/>
    <dgm:cxn modelId="{E1AC1214-3334-4DF7-BAFA-0B13A8789370}" type="presParOf" srcId="{37D3C4B8-2B97-40F8-BCEE-5C5F44DD5F72}" destId="{50B6DCAB-6FF7-4459-B006-21876D896958}" srcOrd="2" destOrd="0" presId="urn:microsoft.com/office/officeart/2005/8/layout/process3"/>
    <dgm:cxn modelId="{432EAF11-63CC-4917-AFF3-B9817D1207EC}" type="presParOf" srcId="{50B6DCAB-6FF7-4459-B006-21876D896958}" destId="{D991693F-88A8-4FFF-909D-4DC1CB6FF2E0}" srcOrd="0" destOrd="0" presId="urn:microsoft.com/office/officeart/2005/8/layout/process3"/>
    <dgm:cxn modelId="{3A93E8B0-AB7F-4172-B27E-8AED0598132F}" type="presParOf" srcId="{50B6DCAB-6FF7-4459-B006-21876D896958}" destId="{48FC4226-BC25-4B1D-ABC8-E3EC6920B78D}" srcOrd="1" destOrd="0" presId="urn:microsoft.com/office/officeart/2005/8/layout/process3"/>
    <dgm:cxn modelId="{FA302F1C-3067-458F-9B9D-012984F73823}" type="presParOf" srcId="{50B6DCAB-6FF7-4459-B006-21876D896958}" destId="{037ACBAD-6087-4140-AF83-97A175E1FD25}" srcOrd="2" destOrd="0" presId="urn:microsoft.com/office/officeart/2005/8/layout/process3"/>
    <dgm:cxn modelId="{0C2C31C3-C8F5-4DD6-B1CB-E57B60996F3A}" type="presParOf" srcId="{37D3C4B8-2B97-40F8-BCEE-5C5F44DD5F72}" destId="{83BDCECC-A60A-4193-AE6C-8F30EDDF2614}" srcOrd="3" destOrd="0" presId="urn:microsoft.com/office/officeart/2005/8/layout/process3"/>
    <dgm:cxn modelId="{3718E243-3A2B-436A-B126-696AAEE86080}" type="presParOf" srcId="{83BDCECC-A60A-4193-AE6C-8F30EDDF2614}" destId="{6B40136F-3305-4743-A8ED-2C9F92A444A4}" srcOrd="0" destOrd="0" presId="urn:microsoft.com/office/officeart/2005/8/layout/process3"/>
    <dgm:cxn modelId="{4D598C1C-96FD-4414-B877-56262FB7CF38}" type="presParOf" srcId="{37D3C4B8-2B97-40F8-BCEE-5C5F44DD5F72}" destId="{468665ED-4F5F-4BF6-A76C-770F028DC93F}" srcOrd="4" destOrd="0" presId="urn:microsoft.com/office/officeart/2005/8/layout/process3"/>
    <dgm:cxn modelId="{88B615BB-A82B-4C2F-932A-66383A1DFF22}" type="presParOf" srcId="{468665ED-4F5F-4BF6-A76C-770F028DC93F}" destId="{FB93181D-6BC9-46CE-9E08-3A8EF7C4D087}" srcOrd="0" destOrd="0" presId="urn:microsoft.com/office/officeart/2005/8/layout/process3"/>
    <dgm:cxn modelId="{47C4E95C-4897-40D2-8B4A-B64B5C655F43}" type="presParOf" srcId="{468665ED-4F5F-4BF6-A76C-770F028DC93F}" destId="{D95D52F8-22C1-4B6F-B05E-49DCDA3B3B41}" srcOrd="1" destOrd="0" presId="urn:microsoft.com/office/officeart/2005/8/layout/process3"/>
    <dgm:cxn modelId="{0D281818-C0B4-4528-83F9-E3D7E35E3FDE}" type="presParOf" srcId="{468665ED-4F5F-4BF6-A76C-770F028DC93F}" destId="{95B5B8B2-1807-487B-94A9-B785C8518EA1}" srcOrd="2" destOrd="0" presId="urn:microsoft.com/office/officeart/2005/8/layout/process3"/>
    <dgm:cxn modelId="{BB550460-1376-4D26-AE41-387AF6A8BBCC}" type="presParOf" srcId="{37D3C4B8-2B97-40F8-BCEE-5C5F44DD5F72}" destId="{12CD2249-D8CB-4830-B31D-851B143FFCA4}" srcOrd="5" destOrd="0" presId="urn:microsoft.com/office/officeart/2005/8/layout/process3"/>
    <dgm:cxn modelId="{D40E7497-1754-423A-8EA0-7895F6154F87}" type="presParOf" srcId="{12CD2249-D8CB-4830-B31D-851B143FFCA4}" destId="{6C70ACA6-21CD-46B7-BA98-2B7FE176FC6F}" srcOrd="0" destOrd="0" presId="urn:microsoft.com/office/officeart/2005/8/layout/process3"/>
    <dgm:cxn modelId="{D4AD424F-40B3-44F2-96AA-A622B6B362CF}" type="presParOf" srcId="{37D3C4B8-2B97-40F8-BCEE-5C5F44DD5F72}" destId="{CC7F334B-477F-420B-AB7A-882D02D908D7}" srcOrd="6" destOrd="0" presId="urn:microsoft.com/office/officeart/2005/8/layout/process3"/>
    <dgm:cxn modelId="{3F22EF02-3F65-4AAF-B6A0-88BA2ADF66D1}" type="presParOf" srcId="{CC7F334B-477F-420B-AB7A-882D02D908D7}" destId="{222F8865-9DFB-4CA5-B5EE-02D9CCDC04CC}" srcOrd="0" destOrd="0" presId="urn:microsoft.com/office/officeart/2005/8/layout/process3"/>
    <dgm:cxn modelId="{7A2BC344-7F2D-4036-B2E1-7CD830AE69BA}" type="presParOf" srcId="{CC7F334B-477F-420B-AB7A-882D02D908D7}" destId="{07F1FB0B-EEC7-4192-9895-C50069E7AF96}" srcOrd="1" destOrd="0" presId="urn:microsoft.com/office/officeart/2005/8/layout/process3"/>
    <dgm:cxn modelId="{ED163658-EAEF-45E0-82B2-BE19731AE284}" type="presParOf" srcId="{CC7F334B-477F-420B-AB7A-882D02D908D7}" destId="{3927D848-0D88-4978-B261-C0C3DA061B83}" srcOrd="2" destOrd="0" presId="urn:microsoft.com/office/officeart/2005/8/layout/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A2C797E-4E71-4515-A34E-9D2FD2A98A2A}" type="doc">
      <dgm:prSet loTypeId="urn:microsoft.com/office/officeart/2005/8/layout/hList1" loCatId="list" qsTypeId="urn:microsoft.com/office/officeart/2005/8/quickstyle/3d4" qsCatId="3D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875C5B5E-99A6-4D79-9682-E684FC7B5E09}">
      <dgm:prSet phldr="0"/>
      <dgm:spPr/>
      <dgm:t>
        <a:bodyPr/>
        <a:lstStyle/>
        <a:p>
          <a:pPr algn="l" rtl="0"/>
          <a:r>
            <a:rPr lang="en-US" b="1"/>
            <a:t>Standard Operating Procedures (SOPs):</a:t>
          </a:r>
          <a:endParaRPr lang="en-US">
            <a:latin typeface="Arial"/>
          </a:endParaRPr>
        </a:p>
      </dgm:t>
    </dgm:pt>
    <dgm:pt modelId="{2130A119-15B2-4598-9FBD-98DFFE491AE1}" type="parTrans" cxnId="{7656DE4F-ECDE-43B9-A0EB-86A7C0751B75}">
      <dgm:prSet/>
      <dgm:spPr/>
      <dgm:t>
        <a:bodyPr/>
        <a:lstStyle/>
        <a:p>
          <a:endParaRPr lang="en-US"/>
        </a:p>
      </dgm:t>
    </dgm:pt>
    <dgm:pt modelId="{31B8DFCE-85A5-4554-881D-3F152A701335}" type="sibTrans" cxnId="{7656DE4F-ECDE-43B9-A0EB-86A7C0751B75}">
      <dgm:prSet/>
      <dgm:spPr/>
      <dgm:t>
        <a:bodyPr/>
        <a:lstStyle/>
        <a:p>
          <a:endParaRPr lang="en-US"/>
        </a:p>
      </dgm:t>
    </dgm:pt>
    <dgm:pt modelId="{DA385C0B-5F40-42CF-8257-E0B9E1ADF1B2}">
      <dgm:prSet phldr="0"/>
      <dgm:spPr/>
      <dgm:t>
        <a:bodyPr/>
        <a:lstStyle/>
        <a:p>
          <a:pPr algn="l"/>
          <a:r>
            <a:rPr lang="en-US"/>
            <a:t>Develop and document SOPs for all steps in the order process.</a:t>
          </a:r>
        </a:p>
      </dgm:t>
    </dgm:pt>
    <dgm:pt modelId="{36D1A5D2-54C1-4667-8AAD-A42EE0AB46C3}" type="parTrans" cxnId="{05B9CD00-B9D1-4320-B919-FDE217D37761}">
      <dgm:prSet/>
      <dgm:spPr/>
      <dgm:t>
        <a:bodyPr/>
        <a:lstStyle/>
        <a:p>
          <a:endParaRPr lang="en-US"/>
        </a:p>
      </dgm:t>
    </dgm:pt>
    <dgm:pt modelId="{7F334306-45F6-43BC-8101-2F5CC52B2615}" type="sibTrans" cxnId="{05B9CD00-B9D1-4320-B919-FDE217D37761}">
      <dgm:prSet/>
      <dgm:spPr/>
      <dgm:t>
        <a:bodyPr/>
        <a:lstStyle/>
        <a:p>
          <a:endParaRPr lang="en-US"/>
        </a:p>
      </dgm:t>
    </dgm:pt>
    <dgm:pt modelId="{EC5D9DAA-2ED4-472A-A050-2C8E579145A3}">
      <dgm:prSet phldr="0"/>
      <dgm:spPr/>
      <dgm:t>
        <a:bodyPr/>
        <a:lstStyle/>
        <a:p>
          <a:pPr algn="l"/>
          <a:r>
            <a:rPr lang="en-US"/>
            <a:t>Regularly update SOPs based on feedback and performance data.</a:t>
          </a:r>
        </a:p>
      </dgm:t>
    </dgm:pt>
    <dgm:pt modelId="{A8460E0F-60B4-4852-8B7E-AA05DD9D61A9}" type="parTrans" cxnId="{E4182FC8-2E47-4728-BF79-706D4E3615D3}">
      <dgm:prSet/>
      <dgm:spPr/>
      <dgm:t>
        <a:bodyPr/>
        <a:lstStyle/>
        <a:p>
          <a:endParaRPr lang="en-US"/>
        </a:p>
      </dgm:t>
    </dgm:pt>
    <dgm:pt modelId="{A32C8F97-28A7-429C-A11F-EF50390839FA}" type="sibTrans" cxnId="{E4182FC8-2E47-4728-BF79-706D4E3615D3}">
      <dgm:prSet/>
      <dgm:spPr/>
      <dgm:t>
        <a:bodyPr/>
        <a:lstStyle/>
        <a:p>
          <a:endParaRPr lang="en-US"/>
        </a:p>
      </dgm:t>
    </dgm:pt>
    <dgm:pt modelId="{B26C32F6-721A-4EA1-B8C2-77A9731836B3}">
      <dgm:prSet phldr="0"/>
      <dgm:spPr/>
      <dgm:t>
        <a:bodyPr/>
        <a:lstStyle/>
        <a:p>
          <a:pPr algn="l"/>
          <a:r>
            <a:rPr lang="en-US" b="1"/>
            <a:t>Training and Development:</a:t>
          </a:r>
          <a:endParaRPr lang="en-US"/>
        </a:p>
      </dgm:t>
    </dgm:pt>
    <dgm:pt modelId="{800E79E1-3E0D-4B5D-AEC8-2CE14BB23086}" type="parTrans" cxnId="{717C3860-0959-41DE-BA91-A4AD98AA7E23}">
      <dgm:prSet/>
      <dgm:spPr/>
      <dgm:t>
        <a:bodyPr/>
        <a:lstStyle/>
        <a:p>
          <a:endParaRPr lang="en-US"/>
        </a:p>
      </dgm:t>
    </dgm:pt>
    <dgm:pt modelId="{1BC34B39-319A-47E8-94BB-DC650F45D18E}" type="sibTrans" cxnId="{717C3860-0959-41DE-BA91-A4AD98AA7E23}">
      <dgm:prSet/>
      <dgm:spPr/>
      <dgm:t>
        <a:bodyPr/>
        <a:lstStyle/>
        <a:p>
          <a:endParaRPr lang="en-US"/>
        </a:p>
      </dgm:t>
    </dgm:pt>
    <dgm:pt modelId="{E5B228A1-CE92-4110-A85F-886E3B83B5E0}">
      <dgm:prSet phldr="0"/>
      <dgm:spPr/>
      <dgm:t>
        <a:bodyPr/>
        <a:lstStyle/>
        <a:p>
          <a:pPr algn="l"/>
          <a:r>
            <a:rPr lang="en-US"/>
            <a:t>Implement ongoing training programs for baristas.</a:t>
          </a:r>
        </a:p>
      </dgm:t>
    </dgm:pt>
    <dgm:pt modelId="{509C3074-6F75-43B7-AA90-3923B4982B54}" type="parTrans" cxnId="{7F2E3BC6-5DFA-4031-8356-2767B47CF0FE}">
      <dgm:prSet/>
      <dgm:spPr/>
      <dgm:t>
        <a:bodyPr/>
        <a:lstStyle/>
        <a:p>
          <a:endParaRPr lang="en-US"/>
        </a:p>
      </dgm:t>
    </dgm:pt>
    <dgm:pt modelId="{EC505C12-79E1-4309-A57B-972C1C5DA340}" type="sibTrans" cxnId="{7F2E3BC6-5DFA-4031-8356-2767B47CF0FE}">
      <dgm:prSet/>
      <dgm:spPr/>
      <dgm:t>
        <a:bodyPr/>
        <a:lstStyle/>
        <a:p>
          <a:endParaRPr lang="en-US"/>
        </a:p>
      </dgm:t>
    </dgm:pt>
    <dgm:pt modelId="{50E0418C-E27D-4227-B11D-B52D748458EC}">
      <dgm:prSet phldr="0"/>
      <dgm:spPr/>
      <dgm:t>
        <a:bodyPr/>
        <a:lstStyle/>
        <a:p>
          <a:pPr algn="l"/>
          <a:r>
            <a:rPr lang="en-US"/>
            <a:t>Focus on cross-training to handle peak times and various roles.</a:t>
          </a:r>
        </a:p>
      </dgm:t>
    </dgm:pt>
    <dgm:pt modelId="{C87CB60B-1DF2-4169-8675-35AC2AB30ACB}" type="parTrans" cxnId="{7A775E8D-9B24-4C15-90E4-CAAB152C83CC}">
      <dgm:prSet/>
      <dgm:spPr/>
      <dgm:t>
        <a:bodyPr/>
        <a:lstStyle/>
        <a:p>
          <a:endParaRPr lang="en-US"/>
        </a:p>
      </dgm:t>
    </dgm:pt>
    <dgm:pt modelId="{120EAC17-D50B-4CA4-A77B-4D58F8A4C4D1}" type="sibTrans" cxnId="{7A775E8D-9B24-4C15-90E4-CAAB152C83CC}">
      <dgm:prSet/>
      <dgm:spPr/>
      <dgm:t>
        <a:bodyPr/>
        <a:lstStyle/>
        <a:p>
          <a:endParaRPr lang="en-US"/>
        </a:p>
      </dgm:t>
    </dgm:pt>
    <dgm:pt modelId="{AB1D177E-532F-487C-A07F-3C7B130B1734}">
      <dgm:prSet phldr="0"/>
      <dgm:spPr/>
      <dgm:t>
        <a:bodyPr/>
        <a:lstStyle/>
        <a:p>
          <a:pPr algn="l"/>
          <a:r>
            <a:rPr lang="en-US" b="1"/>
            <a:t>Performance Monitoring:</a:t>
          </a:r>
          <a:endParaRPr lang="en-US"/>
        </a:p>
      </dgm:t>
    </dgm:pt>
    <dgm:pt modelId="{541CFB72-E57D-48FB-874D-5DC3B13658EE}" type="parTrans" cxnId="{09B212BF-CD4F-4AFB-8D27-B6513DAF6944}">
      <dgm:prSet/>
      <dgm:spPr/>
      <dgm:t>
        <a:bodyPr/>
        <a:lstStyle/>
        <a:p>
          <a:endParaRPr lang="en-US"/>
        </a:p>
      </dgm:t>
    </dgm:pt>
    <dgm:pt modelId="{9A931303-21EF-49D1-B8BD-69B642879899}" type="sibTrans" cxnId="{09B212BF-CD4F-4AFB-8D27-B6513DAF6944}">
      <dgm:prSet/>
      <dgm:spPr/>
      <dgm:t>
        <a:bodyPr/>
        <a:lstStyle/>
        <a:p>
          <a:endParaRPr lang="en-US"/>
        </a:p>
      </dgm:t>
    </dgm:pt>
    <dgm:pt modelId="{07C019D6-BFE0-4D4B-9322-D1C721A2FB69}">
      <dgm:prSet phldr="0"/>
      <dgm:spPr/>
      <dgm:t>
        <a:bodyPr/>
        <a:lstStyle/>
        <a:p>
          <a:pPr algn="l"/>
          <a:r>
            <a:rPr lang="en-US"/>
            <a:t>Use key performance indicators (KPIs) to track efficiency.</a:t>
          </a:r>
        </a:p>
      </dgm:t>
    </dgm:pt>
    <dgm:pt modelId="{032CB330-6CEE-4FF9-BC06-584486041646}" type="parTrans" cxnId="{5C9F1611-9D1E-4A28-B46E-6CB05D84E94D}">
      <dgm:prSet/>
      <dgm:spPr/>
      <dgm:t>
        <a:bodyPr/>
        <a:lstStyle/>
        <a:p>
          <a:endParaRPr lang="en-US"/>
        </a:p>
      </dgm:t>
    </dgm:pt>
    <dgm:pt modelId="{7F9A154C-4F2F-4686-A375-C05781BF845F}" type="sibTrans" cxnId="{5C9F1611-9D1E-4A28-B46E-6CB05D84E94D}">
      <dgm:prSet/>
      <dgm:spPr/>
      <dgm:t>
        <a:bodyPr/>
        <a:lstStyle/>
        <a:p>
          <a:endParaRPr lang="en-US"/>
        </a:p>
      </dgm:t>
    </dgm:pt>
    <dgm:pt modelId="{CD622ED9-9B7C-454E-B4E0-1EF6EB2CFC4B}">
      <dgm:prSet phldr="0"/>
      <dgm:spPr/>
      <dgm:t>
        <a:bodyPr/>
        <a:lstStyle/>
        <a:p>
          <a:pPr algn="l"/>
          <a:r>
            <a:rPr lang="en-US"/>
            <a:t>Monitor wait times, order accuracy, and customer satisfaction.</a:t>
          </a:r>
        </a:p>
      </dgm:t>
    </dgm:pt>
    <dgm:pt modelId="{64693D6B-8930-4DB7-BC79-1987EAFA2910}" type="parTrans" cxnId="{FC0A7CC6-8D1F-4978-9528-3462EB62EB2B}">
      <dgm:prSet/>
      <dgm:spPr/>
      <dgm:t>
        <a:bodyPr/>
        <a:lstStyle/>
        <a:p>
          <a:endParaRPr lang="en-US"/>
        </a:p>
      </dgm:t>
    </dgm:pt>
    <dgm:pt modelId="{1402BDB1-C77D-4516-B909-F16CDA1AF271}" type="sibTrans" cxnId="{FC0A7CC6-8D1F-4978-9528-3462EB62EB2B}">
      <dgm:prSet/>
      <dgm:spPr/>
      <dgm:t>
        <a:bodyPr/>
        <a:lstStyle/>
        <a:p>
          <a:endParaRPr lang="en-US"/>
        </a:p>
      </dgm:t>
    </dgm:pt>
    <dgm:pt modelId="{27593D39-FF9F-4779-BBD2-4F81A9BAC8B8}">
      <dgm:prSet phldr="0"/>
      <dgm:spPr/>
      <dgm:t>
        <a:bodyPr/>
        <a:lstStyle/>
        <a:p>
          <a:pPr algn="l"/>
          <a:r>
            <a:rPr lang="en-US" b="1"/>
            <a:t>Feedback Loop:</a:t>
          </a:r>
          <a:endParaRPr lang="en-US"/>
        </a:p>
      </dgm:t>
    </dgm:pt>
    <dgm:pt modelId="{BD56E092-629B-4931-B663-396C92CCF9BD}" type="parTrans" cxnId="{2BBFE5EF-6F2A-4A28-93F6-AA055812C79B}">
      <dgm:prSet/>
      <dgm:spPr/>
      <dgm:t>
        <a:bodyPr/>
        <a:lstStyle/>
        <a:p>
          <a:endParaRPr lang="en-US"/>
        </a:p>
      </dgm:t>
    </dgm:pt>
    <dgm:pt modelId="{54229AF7-A870-448B-AF60-D61E2F197C8F}" type="sibTrans" cxnId="{2BBFE5EF-6F2A-4A28-93F6-AA055812C79B}">
      <dgm:prSet/>
      <dgm:spPr/>
      <dgm:t>
        <a:bodyPr/>
        <a:lstStyle/>
        <a:p>
          <a:endParaRPr lang="en-US"/>
        </a:p>
      </dgm:t>
    </dgm:pt>
    <dgm:pt modelId="{96DBA83C-9382-4E25-8686-E440033B730A}">
      <dgm:prSet phldr="0"/>
      <dgm:spPr/>
      <dgm:t>
        <a:bodyPr/>
        <a:lstStyle/>
        <a:p>
          <a:pPr algn="l" rtl="0"/>
          <a:r>
            <a:rPr lang="en-US">
              <a:latin typeface="Arial"/>
            </a:rPr>
            <a:t>Establish</a:t>
          </a:r>
          <a:r>
            <a:rPr lang="en-US"/>
            <a:t> a system for customer and employee feedback.</a:t>
          </a:r>
        </a:p>
      </dgm:t>
    </dgm:pt>
    <dgm:pt modelId="{73CB35D6-2844-4480-8E51-10734930004E}" type="parTrans" cxnId="{280B4389-359A-49BC-8D73-1F45FB04F6AF}">
      <dgm:prSet/>
      <dgm:spPr/>
      <dgm:t>
        <a:bodyPr/>
        <a:lstStyle/>
        <a:p>
          <a:endParaRPr lang="en-US"/>
        </a:p>
      </dgm:t>
    </dgm:pt>
    <dgm:pt modelId="{3D88299D-B062-46C9-AA89-65E46248DD51}" type="sibTrans" cxnId="{280B4389-359A-49BC-8D73-1F45FB04F6AF}">
      <dgm:prSet/>
      <dgm:spPr/>
      <dgm:t>
        <a:bodyPr/>
        <a:lstStyle/>
        <a:p>
          <a:endParaRPr lang="en-US"/>
        </a:p>
      </dgm:t>
    </dgm:pt>
    <dgm:pt modelId="{FD19AF9D-36BE-4641-B3E9-7B1193D33A2B}">
      <dgm:prSet phldr="0"/>
      <dgm:spPr/>
      <dgm:t>
        <a:bodyPr/>
        <a:lstStyle/>
        <a:p>
          <a:pPr algn="l"/>
          <a:r>
            <a:rPr lang="en-US"/>
            <a:t>Regularly review and act on feedback to make continuous improvements.</a:t>
          </a:r>
        </a:p>
      </dgm:t>
    </dgm:pt>
    <dgm:pt modelId="{D17980D6-9B7F-444C-A927-4F674FF3845A}" type="parTrans" cxnId="{216896F2-CF8B-4A90-96D7-B808AF3942F1}">
      <dgm:prSet/>
      <dgm:spPr/>
      <dgm:t>
        <a:bodyPr/>
        <a:lstStyle/>
        <a:p>
          <a:endParaRPr lang="en-US"/>
        </a:p>
      </dgm:t>
    </dgm:pt>
    <dgm:pt modelId="{C9CB4DC6-4288-4931-BB62-C7664C557ADA}" type="sibTrans" cxnId="{216896F2-CF8B-4A90-96D7-B808AF3942F1}">
      <dgm:prSet/>
      <dgm:spPr/>
      <dgm:t>
        <a:bodyPr/>
        <a:lstStyle/>
        <a:p>
          <a:endParaRPr lang="en-US"/>
        </a:p>
      </dgm:t>
    </dgm:pt>
    <dgm:pt modelId="{DFF8B16F-2E45-4D00-814D-9EC794CAD4C3}">
      <dgm:prSet phldr="0"/>
      <dgm:spPr/>
      <dgm:t>
        <a:bodyPr/>
        <a:lstStyle/>
        <a:p>
          <a:pPr algn="l"/>
          <a:r>
            <a:rPr lang="en-US" b="1"/>
            <a:t>Technology Integration:</a:t>
          </a:r>
          <a:endParaRPr lang="en-US"/>
        </a:p>
      </dgm:t>
    </dgm:pt>
    <dgm:pt modelId="{74C81C51-BD80-44DF-95E7-41484BC7BAB5}" type="parTrans" cxnId="{746D114B-9F2F-4850-B92B-90918190003F}">
      <dgm:prSet/>
      <dgm:spPr/>
      <dgm:t>
        <a:bodyPr/>
        <a:lstStyle/>
        <a:p>
          <a:endParaRPr lang="en-US"/>
        </a:p>
      </dgm:t>
    </dgm:pt>
    <dgm:pt modelId="{0FEE87E1-0C04-4DC7-B2CB-37C3982F71D6}" type="sibTrans" cxnId="{746D114B-9F2F-4850-B92B-90918190003F}">
      <dgm:prSet/>
      <dgm:spPr/>
      <dgm:t>
        <a:bodyPr/>
        <a:lstStyle/>
        <a:p>
          <a:endParaRPr lang="en-US"/>
        </a:p>
      </dgm:t>
    </dgm:pt>
    <dgm:pt modelId="{35E7829D-7EE3-4BD6-8EAF-2732950F9D84}">
      <dgm:prSet phldr="0"/>
      <dgm:spPr/>
      <dgm:t>
        <a:bodyPr/>
        <a:lstStyle/>
        <a:p>
          <a:pPr algn="l"/>
          <a:r>
            <a:rPr lang="en-US"/>
            <a:t>Utilize digital tools for real-time order tracking and management.</a:t>
          </a:r>
        </a:p>
      </dgm:t>
    </dgm:pt>
    <dgm:pt modelId="{C2C5C592-A88A-4020-B5DE-29308EE5349E}" type="parTrans" cxnId="{C7C4C01E-01DB-4C47-BBB0-4025AE55F1A1}">
      <dgm:prSet/>
      <dgm:spPr/>
      <dgm:t>
        <a:bodyPr/>
        <a:lstStyle/>
        <a:p>
          <a:endParaRPr lang="en-US"/>
        </a:p>
      </dgm:t>
    </dgm:pt>
    <dgm:pt modelId="{CAC596DA-9734-417A-8AFF-7853ED8E216A}" type="sibTrans" cxnId="{C7C4C01E-01DB-4C47-BBB0-4025AE55F1A1}">
      <dgm:prSet/>
      <dgm:spPr/>
      <dgm:t>
        <a:bodyPr/>
        <a:lstStyle/>
        <a:p>
          <a:endParaRPr lang="en-US"/>
        </a:p>
      </dgm:t>
    </dgm:pt>
    <dgm:pt modelId="{423AC40F-E87D-465C-A7C4-96ABD599D1D9}">
      <dgm:prSet phldr="0"/>
      <dgm:spPr/>
      <dgm:t>
        <a:bodyPr/>
        <a:lstStyle/>
        <a:p>
          <a:pPr algn="l"/>
          <a:r>
            <a:rPr lang="en-US"/>
            <a:t>Implement mobile app updates for seamless ordering and payments.</a:t>
          </a:r>
        </a:p>
      </dgm:t>
    </dgm:pt>
    <dgm:pt modelId="{8065F12E-70DB-46F2-AA41-894B5944AC44}" type="parTrans" cxnId="{63B1A585-2905-455A-ADC7-5F9D1598D86B}">
      <dgm:prSet/>
      <dgm:spPr/>
      <dgm:t>
        <a:bodyPr/>
        <a:lstStyle/>
        <a:p>
          <a:endParaRPr lang="en-US"/>
        </a:p>
      </dgm:t>
    </dgm:pt>
    <dgm:pt modelId="{39392030-87D3-40B8-9BA0-E5CDF274E7C1}" type="sibTrans" cxnId="{63B1A585-2905-455A-ADC7-5F9D1598D86B}">
      <dgm:prSet/>
      <dgm:spPr/>
      <dgm:t>
        <a:bodyPr/>
        <a:lstStyle/>
        <a:p>
          <a:endParaRPr lang="en-US"/>
        </a:p>
      </dgm:t>
    </dgm:pt>
    <dgm:pt modelId="{37D91F9E-B944-492B-B219-E75F73F23C13}" type="pres">
      <dgm:prSet presAssocID="{BA2C797E-4E71-4515-A34E-9D2FD2A98A2A}" presName="Name0" presStyleCnt="0">
        <dgm:presLayoutVars>
          <dgm:dir/>
          <dgm:animLvl val="lvl"/>
          <dgm:resizeHandles val="exact"/>
        </dgm:presLayoutVars>
      </dgm:prSet>
      <dgm:spPr/>
    </dgm:pt>
    <dgm:pt modelId="{E5641B57-AE80-49EC-B616-CDCB056501C5}" type="pres">
      <dgm:prSet presAssocID="{875C5B5E-99A6-4D79-9682-E684FC7B5E09}" presName="composite" presStyleCnt="0"/>
      <dgm:spPr/>
    </dgm:pt>
    <dgm:pt modelId="{9E72FBF5-6E58-4557-AD93-6F6BE7CDBB8B}" type="pres">
      <dgm:prSet presAssocID="{875C5B5E-99A6-4D79-9682-E684FC7B5E09}" presName="parTx" presStyleLbl="alignNode1" presStyleIdx="0" presStyleCnt="5">
        <dgm:presLayoutVars>
          <dgm:chMax val="0"/>
          <dgm:chPref val="0"/>
          <dgm:bulletEnabled val="1"/>
        </dgm:presLayoutVars>
      </dgm:prSet>
      <dgm:spPr/>
    </dgm:pt>
    <dgm:pt modelId="{9DCAACB9-E96F-43F1-A495-0CE277D2C1D2}" type="pres">
      <dgm:prSet presAssocID="{875C5B5E-99A6-4D79-9682-E684FC7B5E09}" presName="desTx" presStyleLbl="alignAccFollowNode1" presStyleIdx="0" presStyleCnt="5">
        <dgm:presLayoutVars>
          <dgm:bulletEnabled val="1"/>
        </dgm:presLayoutVars>
      </dgm:prSet>
      <dgm:spPr/>
    </dgm:pt>
    <dgm:pt modelId="{8E29266E-6BF0-483C-A80F-B58B7DB87B6A}" type="pres">
      <dgm:prSet presAssocID="{31B8DFCE-85A5-4554-881D-3F152A701335}" presName="space" presStyleCnt="0"/>
      <dgm:spPr/>
    </dgm:pt>
    <dgm:pt modelId="{AA79AB5B-A8B0-4729-96F3-159CD7188C95}" type="pres">
      <dgm:prSet presAssocID="{B26C32F6-721A-4EA1-B8C2-77A9731836B3}" presName="composite" presStyleCnt="0"/>
      <dgm:spPr/>
    </dgm:pt>
    <dgm:pt modelId="{DA135013-7766-4B3B-8CF5-CB93574AC8A8}" type="pres">
      <dgm:prSet presAssocID="{B26C32F6-721A-4EA1-B8C2-77A9731836B3}" presName="parTx" presStyleLbl="alignNode1" presStyleIdx="1" presStyleCnt="5">
        <dgm:presLayoutVars>
          <dgm:chMax val="0"/>
          <dgm:chPref val="0"/>
          <dgm:bulletEnabled val="1"/>
        </dgm:presLayoutVars>
      </dgm:prSet>
      <dgm:spPr/>
    </dgm:pt>
    <dgm:pt modelId="{F1F63587-8B32-4AF3-BB75-C3F54F116230}" type="pres">
      <dgm:prSet presAssocID="{B26C32F6-721A-4EA1-B8C2-77A9731836B3}" presName="desTx" presStyleLbl="alignAccFollowNode1" presStyleIdx="1" presStyleCnt="5">
        <dgm:presLayoutVars>
          <dgm:bulletEnabled val="1"/>
        </dgm:presLayoutVars>
      </dgm:prSet>
      <dgm:spPr/>
    </dgm:pt>
    <dgm:pt modelId="{5C8CCB14-FC88-407B-A57F-23E147A6A936}" type="pres">
      <dgm:prSet presAssocID="{1BC34B39-319A-47E8-94BB-DC650F45D18E}" presName="space" presStyleCnt="0"/>
      <dgm:spPr/>
    </dgm:pt>
    <dgm:pt modelId="{CFB5E9EF-35B7-46F2-911E-56A76B4D6BF7}" type="pres">
      <dgm:prSet presAssocID="{AB1D177E-532F-487C-A07F-3C7B130B1734}" presName="composite" presStyleCnt="0"/>
      <dgm:spPr/>
    </dgm:pt>
    <dgm:pt modelId="{B71AF574-04DB-4715-9D27-3503CAA2002B}" type="pres">
      <dgm:prSet presAssocID="{AB1D177E-532F-487C-A07F-3C7B130B1734}" presName="parTx" presStyleLbl="alignNode1" presStyleIdx="2" presStyleCnt="5">
        <dgm:presLayoutVars>
          <dgm:chMax val="0"/>
          <dgm:chPref val="0"/>
          <dgm:bulletEnabled val="1"/>
        </dgm:presLayoutVars>
      </dgm:prSet>
      <dgm:spPr/>
    </dgm:pt>
    <dgm:pt modelId="{C17EDC8E-5812-45A9-AF53-77F92A07B7BD}" type="pres">
      <dgm:prSet presAssocID="{AB1D177E-532F-487C-A07F-3C7B130B1734}" presName="desTx" presStyleLbl="alignAccFollowNode1" presStyleIdx="2" presStyleCnt="5">
        <dgm:presLayoutVars>
          <dgm:bulletEnabled val="1"/>
        </dgm:presLayoutVars>
      </dgm:prSet>
      <dgm:spPr/>
    </dgm:pt>
    <dgm:pt modelId="{0267E2CF-C2B8-4269-ADAD-45CD879BAC6A}" type="pres">
      <dgm:prSet presAssocID="{9A931303-21EF-49D1-B8BD-69B642879899}" presName="space" presStyleCnt="0"/>
      <dgm:spPr/>
    </dgm:pt>
    <dgm:pt modelId="{2529377E-C5F8-4A96-9B73-75FBA3E0A4FD}" type="pres">
      <dgm:prSet presAssocID="{27593D39-FF9F-4779-BBD2-4F81A9BAC8B8}" presName="composite" presStyleCnt="0"/>
      <dgm:spPr/>
    </dgm:pt>
    <dgm:pt modelId="{24A0403B-5A14-4D3E-8E6E-EF0F3BBAE7FA}" type="pres">
      <dgm:prSet presAssocID="{27593D39-FF9F-4779-BBD2-4F81A9BAC8B8}" presName="parTx" presStyleLbl="alignNode1" presStyleIdx="3" presStyleCnt="5">
        <dgm:presLayoutVars>
          <dgm:chMax val="0"/>
          <dgm:chPref val="0"/>
          <dgm:bulletEnabled val="1"/>
        </dgm:presLayoutVars>
      </dgm:prSet>
      <dgm:spPr/>
    </dgm:pt>
    <dgm:pt modelId="{30260E5F-49FF-4068-A1BF-CDFE03C695EA}" type="pres">
      <dgm:prSet presAssocID="{27593D39-FF9F-4779-BBD2-4F81A9BAC8B8}" presName="desTx" presStyleLbl="alignAccFollowNode1" presStyleIdx="3" presStyleCnt="5">
        <dgm:presLayoutVars>
          <dgm:bulletEnabled val="1"/>
        </dgm:presLayoutVars>
      </dgm:prSet>
      <dgm:spPr/>
    </dgm:pt>
    <dgm:pt modelId="{1C6F9315-91BC-4329-99C8-F5B4A64C76B3}" type="pres">
      <dgm:prSet presAssocID="{54229AF7-A870-448B-AF60-D61E2F197C8F}" presName="space" presStyleCnt="0"/>
      <dgm:spPr/>
    </dgm:pt>
    <dgm:pt modelId="{C84584CC-D952-4DA1-97B4-B54E0BD060F6}" type="pres">
      <dgm:prSet presAssocID="{DFF8B16F-2E45-4D00-814D-9EC794CAD4C3}" presName="composite" presStyleCnt="0"/>
      <dgm:spPr/>
    </dgm:pt>
    <dgm:pt modelId="{5DA815BC-3572-4A5E-80DF-63EB68C42CC3}" type="pres">
      <dgm:prSet presAssocID="{DFF8B16F-2E45-4D00-814D-9EC794CAD4C3}" presName="parTx" presStyleLbl="alignNode1" presStyleIdx="4" presStyleCnt="5">
        <dgm:presLayoutVars>
          <dgm:chMax val="0"/>
          <dgm:chPref val="0"/>
          <dgm:bulletEnabled val="1"/>
        </dgm:presLayoutVars>
      </dgm:prSet>
      <dgm:spPr/>
    </dgm:pt>
    <dgm:pt modelId="{87B74A46-4215-40F6-BC7C-23B16C071617}" type="pres">
      <dgm:prSet presAssocID="{DFF8B16F-2E45-4D00-814D-9EC794CAD4C3}" presName="desTx" presStyleLbl="alignAccFollowNode1" presStyleIdx="4" presStyleCnt="5">
        <dgm:presLayoutVars>
          <dgm:bulletEnabled val="1"/>
        </dgm:presLayoutVars>
      </dgm:prSet>
      <dgm:spPr/>
    </dgm:pt>
  </dgm:ptLst>
  <dgm:cxnLst>
    <dgm:cxn modelId="{05B9CD00-B9D1-4320-B919-FDE217D37761}" srcId="{875C5B5E-99A6-4D79-9682-E684FC7B5E09}" destId="{DA385C0B-5F40-42CF-8257-E0B9E1ADF1B2}" srcOrd="0" destOrd="0" parTransId="{36D1A5D2-54C1-4667-8AAD-A42EE0AB46C3}" sibTransId="{7F334306-45F6-43BC-8101-2F5CC52B2615}"/>
    <dgm:cxn modelId="{CFC7A106-95CA-4C9B-8699-C0DE06BB656A}" type="presOf" srcId="{EC5D9DAA-2ED4-472A-A050-2C8E579145A3}" destId="{9DCAACB9-E96F-43F1-A495-0CE277D2C1D2}" srcOrd="0" destOrd="1" presId="urn:microsoft.com/office/officeart/2005/8/layout/hList1"/>
    <dgm:cxn modelId="{5C9F1611-9D1E-4A28-B46E-6CB05D84E94D}" srcId="{AB1D177E-532F-487C-A07F-3C7B130B1734}" destId="{07C019D6-BFE0-4D4B-9322-D1C721A2FB69}" srcOrd="0" destOrd="0" parTransId="{032CB330-6CEE-4FF9-BC06-584486041646}" sibTransId="{7F9A154C-4F2F-4686-A375-C05781BF845F}"/>
    <dgm:cxn modelId="{C7C4C01E-01DB-4C47-BBB0-4025AE55F1A1}" srcId="{DFF8B16F-2E45-4D00-814D-9EC794CAD4C3}" destId="{35E7829D-7EE3-4BD6-8EAF-2732950F9D84}" srcOrd="0" destOrd="0" parTransId="{C2C5C592-A88A-4020-B5DE-29308EE5349E}" sibTransId="{CAC596DA-9734-417A-8AFF-7853ED8E216A}"/>
    <dgm:cxn modelId="{B6917128-DB73-4794-96A5-DF6655D9872F}" type="presOf" srcId="{CD622ED9-9B7C-454E-B4E0-1EF6EB2CFC4B}" destId="{C17EDC8E-5812-45A9-AF53-77F92A07B7BD}" srcOrd="0" destOrd="1" presId="urn:microsoft.com/office/officeart/2005/8/layout/hList1"/>
    <dgm:cxn modelId="{5CBF8439-32E1-419F-A7DE-38683B646935}" type="presOf" srcId="{35E7829D-7EE3-4BD6-8EAF-2732950F9D84}" destId="{87B74A46-4215-40F6-BC7C-23B16C071617}" srcOrd="0" destOrd="0" presId="urn:microsoft.com/office/officeart/2005/8/layout/hList1"/>
    <dgm:cxn modelId="{B65A373A-280F-4102-92D0-D1D1F62E4FAC}" type="presOf" srcId="{27593D39-FF9F-4779-BBD2-4F81A9BAC8B8}" destId="{24A0403B-5A14-4D3E-8E6E-EF0F3BBAE7FA}" srcOrd="0" destOrd="0" presId="urn:microsoft.com/office/officeart/2005/8/layout/hList1"/>
    <dgm:cxn modelId="{9AADA65E-7918-4028-9AE7-336521F602E9}" type="presOf" srcId="{07C019D6-BFE0-4D4B-9322-D1C721A2FB69}" destId="{C17EDC8E-5812-45A9-AF53-77F92A07B7BD}" srcOrd="0" destOrd="0" presId="urn:microsoft.com/office/officeart/2005/8/layout/hList1"/>
    <dgm:cxn modelId="{717C3860-0959-41DE-BA91-A4AD98AA7E23}" srcId="{BA2C797E-4E71-4515-A34E-9D2FD2A98A2A}" destId="{B26C32F6-721A-4EA1-B8C2-77A9731836B3}" srcOrd="1" destOrd="0" parTransId="{800E79E1-3E0D-4B5D-AEC8-2CE14BB23086}" sibTransId="{1BC34B39-319A-47E8-94BB-DC650F45D18E}"/>
    <dgm:cxn modelId="{746D114B-9F2F-4850-B92B-90918190003F}" srcId="{BA2C797E-4E71-4515-A34E-9D2FD2A98A2A}" destId="{DFF8B16F-2E45-4D00-814D-9EC794CAD4C3}" srcOrd="4" destOrd="0" parTransId="{74C81C51-BD80-44DF-95E7-41484BC7BAB5}" sibTransId="{0FEE87E1-0C04-4DC7-B2CB-37C3982F71D6}"/>
    <dgm:cxn modelId="{AAC2406D-6985-4B3C-8B26-F3D5E6C0B18D}" type="presOf" srcId="{DFF8B16F-2E45-4D00-814D-9EC794CAD4C3}" destId="{5DA815BC-3572-4A5E-80DF-63EB68C42CC3}" srcOrd="0" destOrd="0" presId="urn:microsoft.com/office/officeart/2005/8/layout/hList1"/>
    <dgm:cxn modelId="{FB924F6E-29D2-4A07-8CEB-04E33427BF55}" type="presOf" srcId="{875C5B5E-99A6-4D79-9682-E684FC7B5E09}" destId="{9E72FBF5-6E58-4557-AD93-6F6BE7CDBB8B}" srcOrd="0" destOrd="0" presId="urn:microsoft.com/office/officeart/2005/8/layout/hList1"/>
    <dgm:cxn modelId="{7656DE4F-ECDE-43B9-A0EB-86A7C0751B75}" srcId="{BA2C797E-4E71-4515-A34E-9D2FD2A98A2A}" destId="{875C5B5E-99A6-4D79-9682-E684FC7B5E09}" srcOrd="0" destOrd="0" parTransId="{2130A119-15B2-4598-9FBD-98DFFE491AE1}" sibTransId="{31B8DFCE-85A5-4554-881D-3F152A701335}"/>
    <dgm:cxn modelId="{E0238079-32A8-4D0A-A954-DFB96B9C0FD6}" type="presOf" srcId="{423AC40F-E87D-465C-A7C4-96ABD599D1D9}" destId="{87B74A46-4215-40F6-BC7C-23B16C071617}" srcOrd="0" destOrd="1" presId="urn:microsoft.com/office/officeart/2005/8/layout/hList1"/>
    <dgm:cxn modelId="{63B1A585-2905-455A-ADC7-5F9D1598D86B}" srcId="{DFF8B16F-2E45-4D00-814D-9EC794CAD4C3}" destId="{423AC40F-E87D-465C-A7C4-96ABD599D1D9}" srcOrd="1" destOrd="0" parTransId="{8065F12E-70DB-46F2-AA41-894B5944AC44}" sibTransId="{39392030-87D3-40B8-9BA0-E5CDF274E7C1}"/>
    <dgm:cxn modelId="{C67F5888-93DE-40B8-B5D8-A9B21D3E91B0}" type="presOf" srcId="{50E0418C-E27D-4227-B11D-B52D748458EC}" destId="{F1F63587-8B32-4AF3-BB75-C3F54F116230}" srcOrd="0" destOrd="1" presId="urn:microsoft.com/office/officeart/2005/8/layout/hList1"/>
    <dgm:cxn modelId="{280B4389-359A-49BC-8D73-1F45FB04F6AF}" srcId="{27593D39-FF9F-4779-BBD2-4F81A9BAC8B8}" destId="{96DBA83C-9382-4E25-8686-E440033B730A}" srcOrd="0" destOrd="0" parTransId="{73CB35D6-2844-4480-8E51-10734930004E}" sibTransId="{3D88299D-B062-46C9-AA89-65E46248DD51}"/>
    <dgm:cxn modelId="{7A775E8D-9B24-4C15-90E4-CAAB152C83CC}" srcId="{B26C32F6-721A-4EA1-B8C2-77A9731836B3}" destId="{50E0418C-E27D-4227-B11D-B52D748458EC}" srcOrd="1" destOrd="0" parTransId="{C87CB60B-1DF2-4169-8675-35AC2AB30ACB}" sibTransId="{120EAC17-D50B-4CA4-A77B-4D58F8A4C4D1}"/>
    <dgm:cxn modelId="{7A6B5097-E3CC-45A0-BA27-FA20D81DB4B7}" type="presOf" srcId="{96DBA83C-9382-4E25-8686-E440033B730A}" destId="{30260E5F-49FF-4068-A1BF-CDFE03C695EA}" srcOrd="0" destOrd="0" presId="urn:microsoft.com/office/officeart/2005/8/layout/hList1"/>
    <dgm:cxn modelId="{84F3FE9F-4865-4176-B08E-990FE5510CCC}" type="presOf" srcId="{DA385C0B-5F40-42CF-8257-E0B9E1ADF1B2}" destId="{9DCAACB9-E96F-43F1-A495-0CE277D2C1D2}" srcOrd="0" destOrd="0" presId="urn:microsoft.com/office/officeart/2005/8/layout/hList1"/>
    <dgm:cxn modelId="{BAC02DAE-A7E9-4116-A244-8D996D6D5606}" type="presOf" srcId="{FD19AF9D-36BE-4641-B3E9-7B1193D33A2B}" destId="{30260E5F-49FF-4068-A1BF-CDFE03C695EA}" srcOrd="0" destOrd="1" presId="urn:microsoft.com/office/officeart/2005/8/layout/hList1"/>
    <dgm:cxn modelId="{C2B523B5-71EA-4A02-8484-C81EBC0E0C30}" type="presOf" srcId="{AB1D177E-532F-487C-A07F-3C7B130B1734}" destId="{B71AF574-04DB-4715-9D27-3503CAA2002B}" srcOrd="0" destOrd="0" presId="urn:microsoft.com/office/officeart/2005/8/layout/hList1"/>
    <dgm:cxn modelId="{20EDD1BA-074E-4D02-AF37-17BBA2F0F384}" type="presOf" srcId="{E5B228A1-CE92-4110-A85F-886E3B83B5E0}" destId="{F1F63587-8B32-4AF3-BB75-C3F54F116230}" srcOrd="0" destOrd="0" presId="urn:microsoft.com/office/officeart/2005/8/layout/hList1"/>
    <dgm:cxn modelId="{09B212BF-CD4F-4AFB-8D27-B6513DAF6944}" srcId="{BA2C797E-4E71-4515-A34E-9D2FD2A98A2A}" destId="{AB1D177E-532F-487C-A07F-3C7B130B1734}" srcOrd="2" destOrd="0" parTransId="{541CFB72-E57D-48FB-874D-5DC3B13658EE}" sibTransId="{9A931303-21EF-49D1-B8BD-69B642879899}"/>
    <dgm:cxn modelId="{7F2E3BC6-5DFA-4031-8356-2767B47CF0FE}" srcId="{B26C32F6-721A-4EA1-B8C2-77A9731836B3}" destId="{E5B228A1-CE92-4110-A85F-886E3B83B5E0}" srcOrd="0" destOrd="0" parTransId="{509C3074-6F75-43B7-AA90-3923B4982B54}" sibTransId="{EC505C12-79E1-4309-A57B-972C1C5DA340}"/>
    <dgm:cxn modelId="{FC0A7CC6-8D1F-4978-9528-3462EB62EB2B}" srcId="{AB1D177E-532F-487C-A07F-3C7B130B1734}" destId="{CD622ED9-9B7C-454E-B4E0-1EF6EB2CFC4B}" srcOrd="1" destOrd="0" parTransId="{64693D6B-8930-4DB7-BC79-1987EAFA2910}" sibTransId="{1402BDB1-C77D-4516-B909-F16CDA1AF271}"/>
    <dgm:cxn modelId="{E4182FC8-2E47-4728-BF79-706D4E3615D3}" srcId="{875C5B5E-99A6-4D79-9682-E684FC7B5E09}" destId="{EC5D9DAA-2ED4-472A-A050-2C8E579145A3}" srcOrd="1" destOrd="0" parTransId="{A8460E0F-60B4-4852-8B7E-AA05DD9D61A9}" sibTransId="{A32C8F97-28A7-429C-A11F-EF50390839FA}"/>
    <dgm:cxn modelId="{636783E1-59D9-4749-B475-973E15DC698A}" type="presOf" srcId="{B26C32F6-721A-4EA1-B8C2-77A9731836B3}" destId="{DA135013-7766-4B3B-8CF5-CB93574AC8A8}" srcOrd="0" destOrd="0" presId="urn:microsoft.com/office/officeart/2005/8/layout/hList1"/>
    <dgm:cxn modelId="{4FEBD7EE-BFC9-42B5-9DBA-D1179FE2F570}" type="presOf" srcId="{BA2C797E-4E71-4515-A34E-9D2FD2A98A2A}" destId="{37D91F9E-B944-492B-B219-E75F73F23C13}" srcOrd="0" destOrd="0" presId="urn:microsoft.com/office/officeart/2005/8/layout/hList1"/>
    <dgm:cxn modelId="{2BBFE5EF-6F2A-4A28-93F6-AA055812C79B}" srcId="{BA2C797E-4E71-4515-A34E-9D2FD2A98A2A}" destId="{27593D39-FF9F-4779-BBD2-4F81A9BAC8B8}" srcOrd="3" destOrd="0" parTransId="{BD56E092-629B-4931-B663-396C92CCF9BD}" sibTransId="{54229AF7-A870-448B-AF60-D61E2F197C8F}"/>
    <dgm:cxn modelId="{216896F2-CF8B-4A90-96D7-B808AF3942F1}" srcId="{27593D39-FF9F-4779-BBD2-4F81A9BAC8B8}" destId="{FD19AF9D-36BE-4641-B3E9-7B1193D33A2B}" srcOrd="1" destOrd="0" parTransId="{D17980D6-9B7F-444C-A927-4F674FF3845A}" sibTransId="{C9CB4DC6-4288-4931-BB62-C7664C557ADA}"/>
    <dgm:cxn modelId="{BDB02890-9D9E-4D76-BAFC-F325B83C2073}" type="presParOf" srcId="{37D91F9E-B944-492B-B219-E75F73F23C13}" destId="{E5641B57-AE80-49EC-B616-CDCB056501C5}" srcOrd="0" destOrd="0" presId="urn:microsoft.com/office/officeart/2005/8/layout/hList1"/>
    <dgm:cxn modelId="{608E65A6-B765-44B7-882A-D65EE4669D72}" type="presParOf" srcId="{E5641B57-AE80-49EC-B616-CDCB056501C5}" destId="{9E72FBF5-6E58-4557-AD93-6F6BE7CDBB8B}" srcOrd="0" destOrd="0" presId="urn:microsoft.com/office/officeart/2005/8/layout/hList1"/>
    <dgm:cxn modelId="{FD1DC90C-E75C-4065-95CB-7457CF0791CF}" type="presParOf" srcId="{E5641B57-AE80-49EC-B616-CDCB056501C5}" destId="{9DCAACB9-E96F-43F1-A495-0CE277D2C1D2}" srcOrd="1" destOrd="0" presId="urn:microsoft.com/office/officeart/2005/8/layout/hList1"/>
    <dgm:cxn modelId="{2972327B-56BB-4A1A-81F1-E533A8B46566}" type="presParOf" srcId="{37D91F9E-B944-492B-B219-E75F73F23C13}" destId="{8E29266E-6BF0-483C-A80F-B58B7DB87B6A}" srcOrd="1" destOrd="0" presId="urn:microsoft.com/office/officeart/2005/8/layout/hList1"/>
    <dgm:cxn modelId="{29C77E00-0271-4689-9E7A-D48EBE481067}" type="presParOf" srcId="{37D91F9E-B944-492B-B219-E75F73F23C13}" destId="{AA79AB5B-A8B0-4729-96F3-159CD7188C95}" srcOrd="2" destOrd="0" presId="urn:microsoft.com/office/officeart/2005/8/layout/hList1"/>
    <dgm:cxn modelId="{1D570DDF-9DC0-4131-BF9F-02C08AAAAD69}" type="presParOf" srcId="{AA79AB5B-A8B0-4729-96F3-159CD7188C95}" destId="{DA135013-7766-4B3B-8CF5-CB93574AC8A8}" srcOrd="0" destOrd="0" presId="urn:microsoft.com/office/officeart/2005/8/layout/hList1"/>
    <dgm:cxn modelId="{62F52A70-7987-4C99-87F0-A4D2FA7C7E80}" type="presParOf" srcId="{AA79AB5B-A8B0-4729-96F3-159CD7188C95}" destId="{F1F63587-8B32-4AF3-BB75-C3F54F116230}" srcOrd="1" destOrd="0" presId="urn:microsoft.com/office/officeart/2005/8/layout/hList1"/>
    <dgm:cxn modelId="{E323CBB5-EE83-42D4-B301-28E4E7BC7E6A}" type="presParOf" srcId="{37D91F9E-B944-492B-B219-E75F73F23C13}" destId="{5C8CCB14-FC88-407B-A57F-23E147A6A936}" srcOrd="3" destOrd="0" presId="urn:microsoft.com/office/officeart/2005/8/layout/hList1"/>
    <dgm:cxn modelId="{5299F36B-D8C0-4DDE-99A3-F16352AF6EB7}" type="presParOf" srcId="{37D91F9E-B944-492B-B219-E75F73F23C13}" destId="{CFB5E9EF-35B7-46F2-911E-56A76B4D6BF7}" srcOrd="4" destOrd="0" presId="urn:microsoft.com/office/officeart/2005/8/layout/hList1"/>
    <dgm:cxn modelId="{F8254116-FA06-4E50-87B2-C3C5E1D2616D}" type="presParOf" srcId="{CFB5E9EF-35B7-46F2-911E-56A76B4D6BF7}" destId="{B71AF574-04DB-4715-9D27-3503CAA2002B}" srcOrd="0" destOrd="0" presId="urn:microsoft.com/office/officeart/2005/8/layout/hList1"/>
    <dgm:cxn modelId="{B92B5597-9CD7-4AFF-8AF4-3D5F9A0F8F41}" type="presParOf" srcId="{CFB5E9EF-35B7-46F2-911E-56A76B4D6BF7}" destId="{C17EDC8E-5812-45A9-AF53-77F92A07B7BD}" srcOrd="1" destOrd="0" presId="urn:microsoft.com/office/officeart/2005/8/layout/hList1"/>
    <dgm:cxn modelId="{22EFF308-DC8D-4A3A-867D-B824039BFC18}" type="presParOf" srcId="{37D91F9E-B944-492B-B219-E75F73F23C13}" destId="{0267E2CF-C2B8-4269-ADAD-45CD879BAC6A}" srcOrd="5" destOrd="0" presId="urn:microsoft.com/office/officeart/2005/8/layout/hList1"/>
    <dgm:cxn modelId="{EA6AEF52-FB3A-45EE-B46D-CE0D548B9901}" type="presParOf" srcId="{37D91F9E-B944-492B-B219-E75F73F23C13}" destId="{2529377E-C5F8-4A96-9B73-75FBA3E0A4FD}" srcOrd="6" destOrd="0" presId="urn:microsoft.com/office/officeart/2005/8/layout/hList1"/>
    <dgm:cxn modelId="{CC016FDC-0D86-4EE9-84AE-DD5EA76C1051}" type="presParOf" srcId="{2529377E-C5F8-4A96-9B73-75FBA3E0A4FD}" destId="{24A0403B-5A14-4D3E-8E6E-EF0F3BBAE7FA}" srcOrd="0" destOrd="0" presId="urn:microsoft.com/office/officeart/2005/8/layout/hList1"/>
    <dgm:cxn modelId="{453A834D-996F-401A-983E-8E953AF219D4}" type="presParOf" srcId="{2529377E-C5F8-4A96-9B73-75FBA3E0A4FD}" destId="{30260E5F-49FF-4068-A1BF-CDFE03C695EA}" srcOrd="1" destOrd="0" presId="urn:microsoft.com/office/officeart/2005/8/layout/hList1"/>
    <dgm:cxn modelId="{1DF30037-DD63-416A-AE0A-692827BE4A1E}" type="presParOf" srcId="{37D91F9E-B944-492B-B219-E75F73F23C13}" destId="{1C6F9315-91BC-4329-99C8-F5B4A64C76B3}" srcOrd="7" destOrd="0" presId="urn:microsoft.com/office/officeart/2005/8/layout/hList1"/>
    <dgm:cxn modelId="{4448850D-56EE-4B61-A1E5-92DDC53F4521}" type="presParOf" srcId="{37D91F9E-B944-492B-B219-E75F73F23C13}" destId="{C84584CC-D952-4DA1-97B4-B54E0BD060F6}" srcOrd="8" destOrd="0" presId="urn:microsoft.com/office/officeart/2005/8/layout/hList1"/>
    <dgm:cxn modelId="{BA197C56-A8BE-4BFD-BA53-66968ABB714B}" type="presParOf" srcId="{C84584CC-D952-4DA1-97B4-B54E0BD060F6}" destId="{5DA815BC-3572-4A5E-80DF-63EB68C42CC3}" srcOrd="0" destOrd="0" presId="urn:microsoft.com/office/officeart/2005/8/layout/hList1"/>
    <dgm:cxn modelId="{2D6E3217-580F-4A8F-9BB3-CEBCFDF33C5F}" type="presParOf" srcId="{C84584CC-D952-4DA1-97B4-B54E0BD060F6}" destId="{87B74A46-4215-40F6-BC7C-23B16C071617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DC3375E-AE14-4820-9BF7-94E1C9474B5C}">
      <dsp:nvSpPr>
        <dsp:cNvPr id="0" name=""/>
        <dsp:cNvSpPr/>
      </dsp:nvSpPr>
      <dsp:spPr>
        <a:xfrm>
          <a:off x="1058550" y="441677"/>
          <a:ext cx="21305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13053" y="45720"/>
              </a:lnTo>
            </a:path>
          </a:pathLst>
        </a:custGeom>
        <a:noFill/>
        <a:ln w="9525" cap="flat" cmpd="sng" algn="ctr">
          <a:solidFill>
            <a:schemeClr val="accent6">
              <a:shade val="90000"/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1158986" y="486178"/>
        <a:ext cx="12182" cy="2436"/>
      </dsp:txXfrm>
    </dsp:sp>
    <dsp:sp modelId="{D50E7994-9D97-4EAB-A317-1A47913E129B}">
      <dsp:nvSpPr>
        <dsp:cNvPr id="0" name=""/>
        <dsp:cNvSpPr/>
      </dsp:nvSpPr>
      <dsp:spPr>
        <a:xfrm>
          <a:off x="988" y="169588"/>
          <a:ext cx="1059361" cy="635617"/>
        </a:xfrm>
        <a:prstGeom prst="rect">
          <a:avLst/>
        </a:prstGeom>
        <a:solidFill>
          <a:schemeClr val="accent6">
            <a:shade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1910" tIns="54488" rIns="51910" bIns="54488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solidFill>
                <a:schemeClr val="bg1"/>
              </a:solidFill>
            </a:rPr>
            <a:t>Customer Enters Store</a:t>
          </a:r>
          <a:endParaRPr lang="en-US" sz="1000" kern="1200">
            <a:solidFill>
              <a:schemeClr val="bg1"/>
            </a:solidFill>
            <a:latin typeface="Aptos Display" panose="02110004020202020204"/>
          </a:endParaRPr>
        </a:p>
      </dsp:txBody>
      <dsp:txXfrm>
        <a:off x="988" y="169588"/>
        <a:ext cx="1059361" cy="635617"/>
      </dsp:txXfrm>
    </dsp:sp>
    <dsp:sp modelId="{C6469222-2641-45FD-9925-84090E697C93}">
      <dsp:nvSpPr>
        <dsp:cNvPr id="0" name=""/>
        <dsp:cNvSpPr/>
      </dsp:nvSpPr>
      <dsp:spPr>
        <a:xfrm>
          <a:off x="2361565" y="441677"/>
          <a:ext cx="21305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13053" y="45720"/>
              </a:lnTo>
            </a:path>
          </a:pathLst>
        </a:custGeom>
        <a:noFill/>
        <a:ln w="9525" cap="flat" cmpd="sng" algn="ctr">
          <a:solidFill>
            <a:schemeClr val="accent6">
              <a:shade val="90000"/>
              <a:hueOff val="63312"/>
              <a:satOff val="-2529"/>
              <a:lumOff val="5865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2462001" y="486178"/>
        <a:ext cx="12182" cy="2436"/>
      </dsp:txXfrm>
    </dsp:sp>
    <dsp:sp modelId="{0EDA0B17-BD80-4040-A06D-3964F140F2CD}">
      <dsp:nvSpPr>
        <dsp:cNvPr id="0" name=""/>
        <dsp:cNvSpPr/>
      </dsp:nvSpPr>
      <dsp:spPr>
        <a:xfrm>
          <a:off x="1304004" y="169588"/>
          <a:ext cx="1059361" cy="635617"/>
        </a:xfrm>
        <a:prstGeom prst="rect">
          <a:avLst/>
        </a:prstGeom>
        <a:solidFill>
          <a:schemeClr val="accent6">
            <a:shade val="50000"/>
            <a:hueOff val="56681"/>
            <a:satOff val="-2478"/>
            <a:lumOff val="676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1910" tIns="54488" rIns="51910" bIns="54488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solidFill>
                <a:schemeClr val="tx1"/>
              </a:solidFill>
            </a:rPr>
            <a:t>Customer Joins Queue</a:t>
          </a:r>
        </a:p>
      </dsp:txBody>
      <dsp:txXfrm>
        <a:off x="1304004" y="169588"/>
        <a:ext cx="1059361" cy="635617"/>
      </dsp:txXfrm>
    </dsp:sp>
    <dsp:sp modelId="{58A499EC-0960-4C41-AC58-606090F81CC8}">
      <dsp:nvSpPr>
        <dsp:cNvPr id="0" name=""/>
        <dsp:cNvSpPr/>
      </dsp:nvSpPr>
      <dsp:spPr>
        <a:xfrm>
          <a:off x="3664580" y="441677"/>
          <a:ext cx="21305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13053" y="45720"/>
              </a:lnTo>
            </a:path>
          </a:pathLst>
        </a:custGeom>
        <a:noFill/>
        <a:ln w="9525" cap="flat" cmpd="sng" algn="ctr">
          <a:solidFill>
            <a:schemeClr val="accent6">
              <a:shade val="90000"/>
              <a:hueOff val="126623"/>
              <a:satOff val="-5058"/>
              <a:lumOff val="1173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3765016" y="486178"/>
        <a:ext cx="12182" cy="2436"/>
      </dsp:txXfrm>
    </dsp:sp>
    <dsp:sp modelId="{B9CE900D-518E-4E41-892B-93F39B60CAEA}">
      <dsp:nvSpPr>
        <dsp:cNvPr id="0" name=""/>
        <dsp:cNvSpPr/>
      </dsp:nvSpPr>
      <dsp:spPr>
        <a:xfrm>
          <a:off x="2607019" y="169588"/>
          <a:ext cx="1059361" cy="635617"/>
        </a:xfrm>
        <a:prstGeom prst="rect">
          <a:avLst/>
        </a:prstGeom>
        <a:solidFill>
          <a:schemeClr val="accent6">
            <a:shade val="50000"/>
            <a:hueOff val="113361"/>
            <a:satOff val="-4955"/>
            <a:lumOff val="1352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1910" tIns="54488" rIns="51910" bIns="54488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solidFill>
                <a:schemeClr val="tx1"/>
              </a:solidFill>
            </a:rPr>
            <a:t>  Barista Greets Customer</a:t>
          </a:r>
        </a:p>
      </dsp:txBody>
      <dsp:txXfrm>
        <a:off x="2607019" y="169588"/>
        <a:ext cx="1059361" cy="635617"/>
      </dsp:txXfrm>
    </dsp:sp>
    <dsp:sp modelId="{BC859B72-B9F3-47B4-ACFC-B23C8FD8C041}">
      <dsp:nvSpPr>
        <dsp:cNvPr id="0" name=""/>
        <dsp:cNvSpPr/>
      </dsp:nvSpPr>
      <dsp:spPr>
        <a:xfrm>
          <a:off x="530669" y="803405"/>
          <a:ext cx="3909045" cy="213053"/>
        </a:xfrm>
        <a:custGeom>
          <a:avLst/>
          <a:gdLst/>
          <a:ahLst/>
          <a:cxnLst/>
          <a:rect l="0" t="0" r="0" b="0"/>
          <a:pathLst>
            <a:path>
              <a:moveTo>
                <a:pt x="3909045" y="0"/>
              </a:moveTo>
              <a:lnTo>
                <a:pt x="3909045" y="123626"/>
              </a:lnTo>
              <a:lnTo>
                <a:pt x="0" y="123626"/>
              </a:lnTo>
              <a:lnTo>
                <a:pt x="0" y="213053"/>
              </a:lnTo>
            </a:path>
          </a:pathLst>
        </a:custGeom>
        <a:noFill/>
        <a:ln w="9525" cap="flat" cmpd="sng" algn="ctr">
          <a:solidFill>
            <a:schemeClr val="accent6">
              <a:shade val="90000"/>
              <a:hueOff val="189935"/>
              <a:satOff val="-7587"/>
              <a:lumOff val="17596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2387276" y="908713"/>
        <a:ext cx="195831" cy="2436"/>
      </dsp:txXfrm>
    </dsp:sp>
    <dsp:sp modelId="{3F5777B3-BBC7-4E1F-9D25-1678383C086F}">
      <dsp:nvSpPr>
        <dsp:cNvPr id="0" name=""/>
        <dsp:cNvSpPr/>
      </dsp:nvSpPr>
      <dsp:spPr>
        <a:xfrm>
          <a:off x="3910034" y="169588"/>
          <a:ext cx="1059361" cy="635617"/>
        </a:xfrm>
        <a:prstGeom prst="rect">
          <a:avLst/>
        </a:prstGeom>
        <a:solidFill>
          <a:schemeClr val="accent6">
            <a:shade val="50000"/>
            <a:hueOff val="170042"/>
            <a:satOff val="-7433"/>
            <a:lumOff val="2029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1910" tIns="54488" rIns="51910" bIns="54488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solidFill>
                <a:schemeClr val="tx1"/>
              </a:solidFill>
            </a:rPr>
            <a:t>  Customer Places Order</a:t>
          </a:r>
        </a:p>
      </dsp:txBody>
      <dsp:txXfrm>
        <a:off x="3910034" y="169588"/>
        <a:ext cx="1059361" cy="635617"/>
      </dsp:txXfrm>
    </dsp:sp>
    <dsp:sp modelId="{C5191D37-8FEC-49A0-BCB1-DB54BCB1B107}">
      <dsp:nvSpPr>
        <dsp:cNvPr id="0" name=""/>
        <dsp:cNvSpPr/>
      </dsp:nvSpPr>
      <dsp:spPr>
        <a:xfrm>
          <a:off x="1058550" y="1320947"/>
          <a:ext cx="21305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13053" y="45720"/>
              </a:lnTo>
            </a:path>
          </a:pathLst>
        </a:custGeom>
        <a:noFill/>
        <a:ln w="9525" cap="flat" cmpd="sng" algn="ctr">
          <a:solidFill>
            <a:schemeClr val="accent6">
              <a:shade val="90000"/>
              <a:hueOff val="253246"/>
              <a:satOff val="-10115"/>
              <a:lumOff val="23461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1158986" y="1365449"/>
        <a:ext cx="12182" cy="2436"/>
      </dsp:txXfrm>
    </dsp:sp>
    <dsp:sp modelId="{E4173C9E-8889-4010-8A20-F658107159BD}">
      <dsp:nvSpPr>
        <dsp:cNvPr id="0" name=""/>
        <dsp:cNvSpPr/>
      </dsp:nvSpPr>
      <dsp:spPr>
        <a:xfrm>
          <a:off x="988" y="1048858"/>
          <a:ext cx="1059361" cy="635617"/>
        </a:xfrm>
        <a:prstGeom prst="rect">
          <a:avLst/>
        </a:prstGeom>
        <a:solidFill>
          <a:schemeClr val="accent6">
            <a:shade val="50000"/>
            <a:hueOff val="226722"/>
            <a:satOff val="-9911"/>
            <a:lumOff val="2705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1910" tIns="54488" rIns="51910" bIns="54488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solidFill>
                <a:schemeClr val="tx1"/>
              </a:solidFill>
            </a:rPr>
            <a:t>  Barista Inputs Order into POS System</a:t>
          </a:r>
        </a:p>
      </dsp:txBody>
      <dsp:txXfrm>
        <a:off x="988" y="1048858"/>
        <a:ext cx="1059361" cy="635617"/>
      </dsp:txXfrm>
    </dsp:sp>
    <dsp:sp modelId="{AA5B65B4-F635-49FF-A50C-E74868105DD0}">
      <dsp:nvSpPr>
        <dsp:cNvPr id="0" name=""/>
        <dsp:cNvSpPr/>
      </dsp:nvSpPr>
      <dsp:spPr>
        <a:xfrm>
          <a:off x="2361565" y="1320947"/>
          <a:ext cx="21305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13053" y="45720"/>
              </a:lnTo>
            </a:path>
          </a:pathLst>
        </a:custGeom>
        <a:noFill/>
        <a:ln w="9525" cap="flat" cmpd="sng" algn="ctr">
          <a:solidFill>
            <a:schemeClr val="accent6">
              <a:shade val="90000"/>
              <a:hueOff val="316558"/>
              <a:satOff val="-12644"/>
              <a:lumOff val="29326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2462001" y="1365449"/>
        <a:ext cx="12182" cy="2436"/>
      </dsp:txXfrm>
    </dsp:sp>
    <dsp:sp modelId="{1F8B138E-F563-4422-B90D-5FB7BE7AA52E}">
      <dsp:nvSpPr>
        <dsp:cNvPr id="0" name=""/>
        <dsp:cNvSpPr/>
      </dsp:nvSpPr>
      <dsp:spPr>
        <a:xfrm>
          <a:off x="1304004" y="1048858"/>
          <a:ext cx="1059361" cy="635617"/>
        </a:xfrm>
        <a:prstGeom prst="rect">
          <a:avLst/>
        </a:prstGeom>
        <a:solidFill>
          <a:schemeClr val="accent6">
            <a:shade val="50000"/>
            <a:hueOff val="283403"/>
            <a:satOff val="-12388"/>
            <a:lumOff val="3381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1910" tIns="54488" rIns="51910" bIns="54488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solidFill>
                <a:schemeClr val="tx1"/>
              </a:solidFill>
            </a:rPr>
            <a:t>  Barista Confirms Order and Price</a:t>
          </a:r>
        </a:p>
      </dsp:txBody>
      <dsp:txXfrm>
        <a:off x="1304004" y="1048858"/>
        <a:ext cx="1059361" cy="635617"/>
      </dsp:txXfrm>
    </dsp:sp>
    <dsp:sp modelId="{73AADA36-CD77-4C8A-AC3B-7FD12676198C}">
      <dsp:nvSpPr>
        <dsp:cNvPr id="0" name=""/>
        <dsp:cNvSpPr/>
      </dsp:nvSpPr>
      <dsp:spPr>
        <a:xfrm>
          <a:off x="3664580" y="1320947"/>
          <a:ext cx="21305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13053" y="45720"/>
              </a:lnTo>
            </a:path>
          </a:pathLst>
        </a:custGeom>
        <a:noFill/>
        <a:ln w="9525" cap="flat" cmpd="sng" algn="ctr">
          <a:solidFill>
            <a:schemeClr val="accent6">
              <a:shade val="90000"/>
              <a:hueOff val="379870"/>
              <a:satOff val="-15173"/>
              <a:lumOff val="35191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3765016" y="1365449"/>
        <a:ext cx="12182" cy="2436"/>
      </dsp:txXfrm>
    </dsp:sp>
    <dsp:sp modelId="{CD67BDCA-D7B1-484B-A401-F1AC0428E46D}">
      <dsp:nvSpPr>
        <dsp:cNvPr id="0" name=""/>
        <dsp:cNvSpPr/>
      </dsp:nvSpPr>
      <dsp:spPr>
        <a:xfrm>
          <a:off x="2607019" y="1048858"/>
          <a:ext cx="1059361" cy="635617"/>
        </a:xfrm>
        <a:prstGeom prst="rect">
          <a:avLst/>
        </a:prstGeom>
        <a:solidFill>
          <a:schemeClr val="accent6">
            <a:shade val="50000"/>
            <a:hueOff val="340083"/>
            <a:satOff val="-14866"/>
            <a:lumOff val="4057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1910" tIns="54488" rIns="51910" bIns="54488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solidFill>
                <a:schemeClr val="tx1"/>
              </a:solidFill>
            </a:rPr>
            <a:t>  Customer Pays for Order</a:t>
          </a:r>
        </a:p>
      </dsp:txBody>
      <dsp:txXfrm>
        <a:off x="2607019" y="1048858"/>
        <a:ext cx="1059361" cy="635617"/>
      </dsp:txXfrm>
    </dsp:sp>
    <dsp:sp modelId="{2EBD5F4C-64D0-4E19-976F-993ADC3045F5}">
      <dsp:nvSpPr>
        <dsp:cNvPr id="0" name=""/>
        <dsp:cNvSpPr/>
      </dsp:nvSpPr>
      <dsp:spPr>
        <a:xfrm>
          <a:off x="530669" y="1682675"/>
          <a:ext cx="3909045" cy="213053"/>
        </a:xfrm>
        <a:custGeom>
          <a:avLst/>
          <a:gdLst/>
          <a:ahLst/>
          <a:cxnLst/>
          <a:rect l="0" t="0" r="0" b="0"/>
          <a:pathLst>
            <a:path>
              <a:moveTo>
                <a:pt x="3909045" y="0"/>
              </a:moveTo>
              <a:lnTo>
                <a:pt x="3909045" y="123626"/>
              </a:lnTo>
              <a:lnTo>
                <a:pt x="0" y="123626"/>
              </a:lnTo>
              <a:lnTo>
                <a:pt x="0" y="213053"/>
              </a:lnTo>
            </a:path>
          </a:pathLst>
        </a:custGeom>
        <a:noFill/>
        <a:ln w="9525" cap="flat" cmpd="sng" algn="ctr">
          <a:solidFill>
            <a:schemeClr val="accent6">
              <a:shade val="90000"/>
              <a:hueOff val="316558"/>
              <a:satOff val="-12644"/>
              <a:lumOff val="29326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2387276" y="1787984"/>
        <a:ext cx="195831" cy="2436"/>
      </dsp:txXfrm>
    </dsp:sp>
    <dsp:sp modelId="{C71D6531-3D7E-495B-B070-38D24C8E1413}">
      <dsp:nvSpPr>
        <dsp:cNvPr id="0" name=""/>
        <dsp:cNvSpPr/>
      </dsp:nvSpPr>
      <dsp:spPr>
        <a:xfrm>
          <a:off x="3910034" y="1048858"/>
          <a:ext cx="1059361" cy="635617"/>
        </a:xfrm>
        <a:prstGeom prst="rect">
          <a:avLst/>
        </a:prstGeom>
        <a:solidFill>
          <a:schemeClr val="accent6">
            <a:shade val="50000"/>
            <a:hueOff val="340083"/>
            <a:satOff val="-14866"/>
            <a:lumOff val="4057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1910" tIns="54488" rIns="51910" bIns="54488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solidFill>
                <a:schemeClr val="tx1"/>
              </a:solidFill>
            </a:rPr>
            <a:t>Barista Processes</a:t>
          </a:r>
          <a:endParaRPr lang="en-US" sz="1000" kern="1200">
            <a:solidFill>
              <a:schemeClr val="tx1"/>
            </a:solidFill>
            <a:latin typeface="Arial"/>
          </a:endParaRPr>
        </a:p>
      </dsp:txBody>
      <dsp:txXfrm>
        <a:off x="3910034" y="1048858"/>
        <a:ext cx="1059361" cy="635617"/>
      </dsp:txXfrm>
    </dsp:sp>
    <dsp:sp modelId="{23C83F12-AEA3-4734-8C10-13A3D3B9DCF3}">
      <dsp:nvSpPr>
        <dsp:cNvPr id="0" name=""/>
        <dsp:cNvSpPr/>
      </dsp:nvSpPr>
      <dsp:spPr>
        <a:xfrm>
          <a:off x="1058550" y="2200217"/>
          <a:ext cx="21305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13053" y="45720"/>
              </a:lnTo>
            </a:path>
          </a:pathLst>
        </a:custGeom>
        <a:noFill/>
        <a:ln w="9525" cap="flat" cmpd="sng" algn="ctr">
          <a:solidFill>
            <a:schemeClr val="accent6">
              <a:shade val="90000"/>
              <a:hueOff val="253246"/>
              <a:satOff val="-10115"/>
              <a:lumOff val="23461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1158986" y="2244719"/>
        <a:ext cx="12182" cy="2436"/>
      </dsp:txXfrm>
    </dsp:sp>
    <dsp:sp modelId="{52D0188E-79F9-471B-96E5-51EB5A97C221}">
      <dsp:nvSpPr>
        <dsp:cNvPr id="0" name=""/>
        <dsp:cNvSpPr/>
      </dsp:nvSpPr>
      <dsp:spPr>
        <a:xfrm>
          <a:off x="988" y="1928129"/>
          <a:ext cx="1059361" cy="635617"/>
        </a:xfrm>
        <a:prstGeom prst="rect">
          <a:avLst/>
        </a:prstGeom>
        <a:solidFill>
          <a:schemeClr val="accent6">
            <a:shade val="50000"/>
            <a:hueOff val="283403"/>
            <a:satOff val="-12388"/>
            <a:lumOff val="3381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1910" tIns="54488" rIns="51910" bIns="54488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solidFill>
                <a:schemeClr val="tx1"/>
              </a:solidFill>
              <a:latin typeface="Arial"/>
            </a:rPr>
            <a:t>Card</a:t>
          </a:r>
          <a:r>
            <a:rPr lang="en-US" sz="1000" kern="1200">
              <a:solidFill>
                <a:schemeClr val="tx1"/>
              </a:solidFill>
            </a:rPr>
            <a:t>/Mobile Payment    </a:t>
          </a:r>
          <a:r>
            <a:rPr lang="en-US" sz="1000" kern="1200">
              <a:solidFill>
                <a:schemeClr val="tx1"/>
              </a:solidFill>
              <a:latin typeface="Arial"/>
            </a:rPr>
            <a:t> </a:t>
          </a:r>
        </a:p>
      </dsp:txBody>
      <dsp:txXfrm>
        <a:off x="988" y="1928129"/>
        <a:ext cx="1059361" cy="635617"/>
      </dsp:txXfrm>
    </dsp:sp>
    <dsp:sp modelId="{B4E8586C-2F2F-4E45-BBBA-8EEBE06CBB2C}">
      <dsp:nvSpPr>
        <dsp:cNvPr id="0" name=""/>
        <dsp:cNvSpPr/>
      </dsp:nvSpPr>
      <dsp:spPr>
        <a:xfrm>
          <a:off x="2361565" y="2200217"/>
          <a:ext cx="21305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13053" y="45720"/>
              </a:lnTo>
            </a:path>
          </a:pathLst>
        </a:custGeom>
        <a:noFill/>
        <a:ln w="9525" cap="flat" cmpd="sng" algn="ctr">
          <a:solidFill>
            <a:schemeClr val="accent6">
              <a:shade val="90000"/>
              <a:hueOff val="189935"/>
              <a:satOff val="-7587"/>
              <a:lumOff val="17596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2462001" y="2244719"/>
        <a:ext cx="12182" cy="2436"/>
      </dsp:txXfrm>
    </dsp:sp>
    <dsp:sp modelId="{FBF2C0D4-3F56-457E-82C9-5255CCED9C24}">
      <dsp:nvSpPr>
        <dsp:cNvPr id="0" name=""/>
        <dsp:cNvSpPr/>
      </dsp:nvSpPr>
      <dsp:spPr>
        <a:xfrm>
          <a:off x="1304004" y="1928129"/>
          <a:ext cx="1059361" cy="635617"/>
        </a:xfrm>
        <a:prstGeom prst="rect">
          <a:avLst/>
        </a:prstGeom>
        <a:solidFill>
          <a:schemeClr val="accent6">
            <a:shade val="50000"/>
            <a:hueOff val="226722"/>
            <a:satOff val="-9911"/>
            <a:lumOff val="2705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1910" tIns="54488" rIns="51910" bIns="54488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solidFill>
                <a:schemeClr val="tx1"/>
              </a:solidFill>
            </a:rPr>
            <a:t>Cash Payment</a:t>
          </a:r>
        </a:p>
      </dsp:txBody>
      <dsp:txXfrm>
        <a:off x="1304004" y="1928129"/>
        <a:ext cx="1059361" cy="635617"/>
      </dsp:txXfrm>
    </dsp:sp>
    <dsp:sp modelId="{89EBE14E-78C8-4675-A14A-B4D03778ED54}">
      <dsp:nvSpPr>
        <dsp:cNvPr id="0" name=""/>
        <dsp:cNvSpPr/>
      </dsp:nvSpPr>
      <dsp:spPr>
        <a:xfrm>
          <a:off x="3664580" y="2200217"/>
          <a:ext cx="21305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13053" y="45720"/>
              </a:lnTo>
            </a:path>
          </a:pathLst>
        </a:custGeom>
        <a:noFill/>
        <a:ln w="9525" cap="flat" cmpd="sng" algn="ctr">
          <a:solidFill>
            <a:schemeClr val="accent6">
              <a:shade val="90000"/>
              <a:hueOff val="126623"/>
              <a:satOff val="-5058"/>
              <a:lumOff val="1173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3765016" y="2244719"/>
        <a:ext cx="12182" cy="2436"/>
      </dsp:txXfrm>
    </dsp:sp>
    <dsp:sp modelId="{7DAB16BC-C149-499C-9262-1B15ADE38440}">
      <dsp:nvSpPr>
        <dsp:cNvPr id="0" name=""/>
        <dsp:cNvSpPr/>
      </dsp:nvSpPr>
      <dsp:spPr>
        <a:xfrm>
          <a:off x="2607019" y="1928129"/>
          <a:ext cx="1059361" cy="635617"/>
        </a:xfrm>
        <a:prstGeom prst="rect">
          <a:avLst/>
        </a:prstGeom>
        <a:solidFill>
          <a:schemeClr val="accent6">
            <a:shade val="50000"/>
            <a:hueOff val="170042"/>
            <a:satOff val="-7433"/>
            <a:lumOff val="2029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1910" tIns="54488" rIns="51910" bIns="54488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solidFill>
                <a:schemeClr val="tx1"/>
              </a:solidFill>
            </a:rPr>
            <a:t>Barista Prints Receipt (if requested)</a:t>
          </a:r>
        </a:p>
      </dsp:txBody>
      <dsp:txXfrm>
        <a:off x="2607019" y="1928129"/>
        <a:ext cx="1059361" cy="635617"/>
      </dsp:txXfrm>
    </dsp:sp>
    <dsp:sp modelId="{046AB124-1541-4A1B-AF83-08DB6D3D224A}">
      <dsp:nvSpPr>
        <dsp:cNvPr id="0" name=""/>
        <dsp:cNvSpPr/>
      </dsp:nvSpPr>
      <dsp:spPr>
        <a:xfrm>
          <a:off x="530669" y="2561946"/>
          <a:ext cx="3909045" cy="213053"/>
        </a:xfrm>
        <a:custGeom>
          <a:avLst/>
          <a:gdLst/>
          <a:ahLst/>
          <a:cxnLst/>
          <a:rect l="0" t="0" r="0" b="0"/>
          <a:pathLst>
            <a:path>
              <a:moveTo>
                <a:pt x="3909045" y="0"/>
              </a:moveTo>
              <a:lnTo>
                <a:pt x="3909045" y="123626"/>
              </a:lnTo>
              <a:lnTo>
                <a:pt x="0" y="123626"/>
              </a:lnTo>
              <a:lnTo>
                <a:pt x="0" y="213053"/>
              </a:lnTo>
            </a:path>
          </a:pathLst>
        </a:custGeom>
        <a:noFill/>
        <a:ln w="9525" cap="flat" cmpd="sng" algn="ctr">
          <a:solidFill>
            <a:schemeClr val="accent6">
              <a:shade val="90000"/>
              <a:hueOff val="63312"/>
              <a:satOff val="-2529"/>
              <a:lumOff val="5865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2387276" y="2667254"/>
        <a:ext cx="195831" cy="2436"/>
      </dsp:txXfrm>
    </dsp:sp>
    <dsp:sp modelId="{9D95599F-8AA6-43C1-BC54-1AA1E9542562}">
      <dsp:nvSpPr>
        <dsp:cNvPr id="0" name=""/>
        <dsp:cNvSpPr/>
      </dsp:nvSpPr>
      <dsp:spPr>
        <a:xfrm>
          <a:off x="3910034" y="1928129"/>
          <a:ext cx="1059361" cy="635617"/>
        </a:xfrm>
        <a:prstGeom prst="rect">
          <a:avLst/>
        </a:prstGeom>
        <a:solidFill>
          <a:schemeClr val="accent6">
            <a:shade val="50000"/>
            <a:hueOff val="113361"/>
            <a:satOff val="-4955"/>
            <a:lumOff val="1352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1910" tIns="54488" rIns="51910" bIns="54488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solidFill>
                <a:schemeClr val="tx1"/>
              </a:solidFill>
            </a:rPr>
            <a:t>Barista Hands Over Order Number/Name</a:t>
          </a:r>
        </a:p>
      </dsp:txBody>
      <dsp:txXfrm>
        <a:off x="3910034" y="1928129"/>
        <a:ext cx="1059361" cy="635617"/>
      </dsp:txXfrm>
    </dsp:sp>
    <dsp:sp modelId="{5D90BFB3-01D5-4ED5-B577-5FA988BF091C}">
      <dsp:nvSpPr>
        <dsp:cNvPr id="0" name=""/>
        <dsp:cNvSpPr/>
      </dsp:nvSpPr>
      <dsp:spPr>
        <a:xfrm>
          <a:off x="988" y="2807399"/>
          <a:ext cx="1059361" cy="635617"/>
        </a:xfrm>
        <a:prstGeom prst="rect">
          <a:avLst/>
        </a:prstGeom>
        <a:solidFill>
          <a:schemeClr val="accent6">
            <a:shade val="50000"/>
            <a:hueOff val="56681"/>
            <a:satOff val="-2478"/>
            <a:lumOff val="676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1910" tIns="54488" rIns="51910" bIns="54488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solidFill>
                <a:schemeClr val="tx1"/>
              </a:solidFill>
            </a:rPr>
            <a:t>Customer Waits for Order</a:t>
          </a:r>
        </a:p>
      </dsp:txBody>
      <dsp:txXfrm>
        <a:off x="988" y="2807399"/>
        <a:ext cx="1059361" cy="63561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D68A2E-BDF5-4051-84A1-4EE64BAF4E59}">
      <dsp:nvSpPr>
        <dsp:cNvPr id="0" name=""/>
        <dsp:cNvSpPr/>
      </dsp:nvSpPr>
      <dsp:spPr>
        <a:xfrm>
          <a:off x="336949" y="1968111"/>
          <a:ext cx="1247804" cy="611891"/>
        </a:xfrm>
        <a:prstGeom prst="roundRect">
          <a:avLst>
            <a:gd name="adj" fmla="val 10000"/>
          </a:avLst>
        </a:prstGeom>
        <a:solidFill>
          <a:schemeClr val="accent6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41910" numCol="1" spcCol="1270" anchor="t" anchorCtr="0">
          <a:noAutofit/>
        </a:bodyPr>
        <a:lstStyle/>
        <a:p>
          <a:pPr marL="0" lvl="0" indent="0" algn="l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>
              <a:solidFill>
                <a:schemeClr val="tx1"/>
              </a:solidFill>
            </a:rPr>
            <a:t>Barista Inputs Order into POS</a:t>
          </a:r>
          <a:endParaRPr lang="en-US" sz="1100" b="1" kern="1200">
            <a:solidFill>
              <a:schemeClr val="tx1"/>
            </a:solidFill>
            <a:latin typeface="Arial"/>
          </a:endParaRPr>
        </a:p>
      </dsp:txBody>
      <dsp:txXfrm>
        <a:off x="336949" y="1968111"/>
        <a:ext cx="1247804" cy="407927"/>
      </dsp:txXfrm>
    </dsp:sp>
    <dsp:sp modelId="{AC5B4798-29F3-4804-9D5E-1A2E9CADD4A5}">
      <dsp:nvSpPr>
        <dsp:cNvPr id="0" name=""/>
        <dsp:cNvSpPr/>
      </dsp:nvSpPr>
      <dsp:spPr>
        <a:xfrm>
          <a:off x="581204" y="2526989"/>
          <a:ext cx="1660308" cy="142571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b="0" kern="1200">
              <a:solidFill>
                <a:schemeClr val="tx1"/>
              </a:solidFill>
              <a:latin typeface="Arial"/>
            </a:rPr>
            <a:t>Barista</a:t>
          </a:r>
          <a:r>
            <a:rPr lang="en-US" sz="1100" kern="1200">
              <a:solidFill>
                <a:schemeClr val="tx1"/>
              </a:solidFill>
            </a:rPr>
            <a:t> moves between POS and prep area</a:t>
          </a:r>
          <a:endParaRPr lang="en-US" sz="1100" b="1" kern="1200">
            <a:solidFill>
              <a:schemeClr val="tx1"/>
            </a:solidFill>
          </a:endParaRPr>
        </a:p>
      </dsp:txBody>
      <dsp:txXfrm>
        <a:off x="622962" y="2568747"/>
        <a:ext cx="1576792" cy="1342203"/>
      </dsp:txXfrm>
    </dsp:sp>
    <dsp:sp modelId="{800435BD-D017-4BA7-B807-7AED1154C932}">
      <dsp:nvSpPr>
        <dsp:cNvPr id="0" name=""/>
        <dsp:cNvSpPr/>
      </dsp:nvSpPr>
      <dsp:spPr>
        <a:xfrm rot="66760">
          <a:off x="1804979" y="1986321"/>
          <a:ext cx="467058" cy="413368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shade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700" kern="1200"/>
        </a:p>
      </dsp:txBody>
      <dsp:txXfrm>
        <a:off x="1804991" y="2067791"/>
        <a:ext cx="343048" cy="248020"/>
      </dsp:txXfrm>
    </dsp:sp>
    <dsp:sp modelId="{48FC4226-BC25-4B1D-ABC8-E3EC6920B78D}">
      <dsp:nvSpPr>
        <dsp:cNvPr id="0" name=""/>
        <dsp:cNvSpPr/>
      </dsp:nvSpPr>
      <dsp:spPr>
        <a:xfrm>
          <a:off x="2465830" y="2009459"/>
          <a:ext cx="1247804" cy="611891"/>
        </a:xfrm>
        <a:prstGeom prst="roundRect">
          <a:avLst>
            <a:gd name="adj" fmla="val 10000"/>
          </a:avLst>
        </a:prstGeom>
        <a:solidFill>
          <a:schemeClr val="accent6">
            <a:alpha val="90000"/>
            <a:hueOff val="0"/>
            <a:satOff val="0"/>
            <a:lumOff val="0"/>
            <a:alphaOff val="-13333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4191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>
              <a:solidFill>
                <a:schemeClr val="tx1"/>
              </a:solidFill>
            </a:rPr>
            <a:t>Barista Confirms Order and Price</a:t>
          </a:r>
          <a:endParaRPr lang="en-US" sz="1100" kern="1200">
            <a:solidFill>
              <a:schemeClr val="tx1"/>
            </a:solidFill>
          </a:endParaRPr>
        </a:p>
      </dsp:txBody>
      <dsp:txXfrm>
        <a:off x="2465830" y="2009459"/>
        <a:ext cx="1247804" cy="407927"/>
      </dsp:txXfrm>
    </dsp:sp>
    <dsp:sp modelId="{037ACBAD-6087-4140-AF83-97A175E1FD25}">
      <dsp:nvSpPr>
        <dsp:cNvPr id="0" name=""/>
        <dsp:cNvSpPr/>
      </dsp:nvSpPr>
      <dsp:spPr>
        <a:xfrm>
          <a:off x="2811546" y="2553407"/>
          <a:ext cx="1660308" cy="142571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b="1" kern="1200">
              <a:solidFill>
                <a:schemeClr val="tx1"/>
              </a:solidFill>
            </a:rPr>
            <a:t>Over-processing:</a:t>
          </a:r>
          <a:r>
            <a:rPr lang="en-US" sz="1100" kern="1200">
              <a:solidFill>
                <a:schemeClr val="tx1"/>
              </a:solidFill>
            </a:rPr>
            <a:t> Repeating order for confirmation</a:t>
          </a:r>
        </a:p>
      </dsp:txBody>
      <dsp:txXfrm>
        <a:off x="2853304" y="2595165"/>
        <a:ext cx="1576792" cy="1342203"/>
      </dsp:txXfrm>
    </dsp:sp>
    <dsp:sp modelId="{83BDCECC-A60A-4193-AE6C-8F30EDDF2614}">
      <dsp:nvSpPr>
        <dsp:cNvPr id="0" name=""/>
        <dsp:cNvSpPr/>
      </dsp:nvSpPr>
      <dsp:spPr>
        <a:xfrm>
          <a:off x="4016894" y="2006738"/>
          <a:ext cx="642910" cy="413368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shade val="90000"/>
            <a:hueOff val="189935"/>
            <a:satOff val="-7587"/>
            <a:lumOff val="17596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700" kern="1200"/>
        </a:p>
      </dsp:txBody>
      <dsp:txXfrm>
        <a:off x="4016894" y="2089412"/>
        <a:ext cx="518900" cy="248020"/>
      </dsp:txXfrm>
    </dsp:sp>
    <dsp:sp modelId="{D95D52F8-22C1-4B6F-B05E-49DCDA3B3B41}">
      <dsp:nvSpPr>
        <dsp:cNvPr id="0" name=""/>
        <dsp:cNvSpPr/>
      </dsp:nvSpPr>
      <dsp:spPr>
        <a:xfrm>
          <a:off x="4926673" y="2009459"/>
          <a:ext cx="1247804" cy="611891"/>
        </a:xfrm>
        <a:prstGeom prst="roundRect">
          <a:avLst>
            <a:gd name="adj" fmla="val 10000"/>
          </a:avLst>
        </a:prstGeom>
        <a:solidFill>
          <a:schemeClr val="accent6">
            <a:alpha val="90000"/>
            <a:hueOff val="0"/>
            <a:satOff val="0"/>
            <a:lumOff val="0"/>
            <a:alphaOff val="-26667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4191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>
              <a:solidFill>
                <a:schemeClr val="tx1"/>
              </a:solidFill>
            </a:rPr>
            <a:t>Customer Pays for Order</a:t>
          </a:r>
          <a:endParaRPr lang="en-US" sz="1100" kern="1200">
            <a:solidFill>
              <a:schemeClr val="tx1"/>
            </a:solidFill>
          </a:endParaRPr>
        </a:p>
      </dsp:txBody>
      <dsp:txXfrm>
        <a:off x="4926673" y="2009459"/>
        <a:ext cx="1247804" cy="407927"/>
      </dsp:txXfrm>
    </dsp:sp>
    <dsp:sp modelId="{95B5B8B2-1807-487B-94A9-B785C8518EA1}">
      <dsp:nvSpPr>
        <dsp:cNvPr id="0" name=""/>
        <dsp:cNvSpPr/>
      </dsp:nvSpPr>
      <dsp:spPr>
        <a:xfrm>
          <a:off x="5272390" y="2553407"/>
          <a:ext cx="1660308" cy="142571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b="1" kern="1200">
              <a:solidFill>
                <a:schemeClr val="tx1"/>
              </a:solidFill>
            </a:rPr>
            <a:t>Waiting:</a:t>
          </a:r>
          <a:r>
            <a:rPr lang="en-US" sz="1100" kern="1200">
              <a:solidFill>
                <a:schemeClr val="tx1"/>
              </a:solidFill>
            </a:rPr>
            <a:t> Processing payment during peak times</a:t>
          </a:r>
        </a:p>
      </dsp:txBody>
      <dsp:txXfrm>
        <a:off x="5314148" y="2595165"/>
        <a:ext cx="1576792" cy="1342203"/>
      </dsp:txXfrm>
    </dsp:sp>
    <dsp:sp modelId="{12CD2249-D8CB-4830-B31D-851B143FFCA4}">
      <dsp:nvSpPr>
        <dsp:cNvPr id="0" name=""/>
        <dsp:cNvSpPr/>
      </dsp:nvSpPr>
      <dsp:spPr>
        <a:xfrm>
          <a:off x="6439007" y="2006738"/>
          <a:ext cx="560801" cy="413368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shade val="90000"/>
            <a:hueOff val="379870"/>
            <a:satOff val="-15173"/>
            <a:lumOff val="35191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700" kern="1200"/>
        </a:p>
      </dsp:txBody>
      <dsp:txXfrm>
        <a:off x="6439007" y="2089412"/>
        <a:ext cx="436791" cy="248020"/>
      </dsp:txXfrm>
    </dsp:sp>
    <dsp:sp modelId="{07F1FB0B-EEC7-4192-9895-C50069E7AF96}">
      <dsp:nvSpPr>
        <dsp:cNvPr id="0" name=""/>
        <dsp:cNvSpPr/>
      </dsp:nvSpPr>
      <dsp:spPr>
        <a:xfrm>
          <a:off x="7232593" y="2009459"/>
          <a:ext cx="1247804" cy="611891"/>
        </a:xfrm>
        <a:prstGeom prst="roundRect">
          <a:avLst>
            <a:gd name="adj" fmla="val 10000"/>
          </a:avLst>
        </a:prstGeom>
        <a:solidFill>
          <a:schemeClr val="accent6">
            <a:alpha val="90000"/>
            <a:hueOff val="0"/>
            <a:satOff val="0"/>
            <a:lumOff val="0"/>
            <a:alphaOff val="-40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4191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>
              <a:solidFill>
                <a:schemeClr val="tx1"/>
              </a:solidFill>
            </a:rPr>
            <a:t>Barista Processes Payment</a:t>
          </a:r>
          <a:endParaRPr lang="en-US" sz="1100" kern="1200">
            <a:solidFill>
              <a:schemeClr val="tx1"/>
            </a:solidFill>
          </a:endParaRPr>
        </a:p>
      </dsp:txBody>
      <dsp:txXfrm>
        <a:off x="7232593" y="2009459"/>
        <a:ext cx="1247804" cy="407927"/>
      </dsp:txXfrm>
    </dsp:sp>
    <dsp:sp modelId="{3927D848-0D88-4978-B261-C0C3DA061B83}">
      <dsp:nvSpPr>
        <dsp:cNvPr id="0" name=""/>
        <dsp:cNvSpPr/>
      </dsp:nvSpPr>
      <dsp:spPr>
        <a:xfrm>
          <a:off x="7383539" y="2561971"/>
          <a:ext cx="1660308" cy="142571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64008" bIns="64008" numCol="1" spcCol="1270" anchor="t" anchorCtr="0">
          <a:noAutofit/>
        </a:bodyPr>
        <a:lstStyle/>
        <a:p>
          <a:pPr marL="57150" lvl="1" indent="-57150" algn="l" defTabSz="4000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b="1" kern="1200">
              <a:solidFill>
                <a:schemeClr val="tx1"/>
              </a:solidFill>
              <a:latin typeface="+mj-lt"/>
            </a:rPr>
            <a:t>Motion:</a:t>
          </a:r>
          <a:r>
            <a:rPr lang="en-US" sz="900" b="0" kern="1200">
              <a:solidFill>
                <a:schemeClr val="tx1"/>
              </a:solidFill>
              <a:latin typeface="+mj-lt"/>
            </a:rPr>
            <a:t> Handling</a:t>
          </a:r>
          <a:r>
            <a:rPr lang="en-US" sz="900" kern="1200">
              <a:solidFill>
                <a:schemeClr val="tx1"/>
              </a:solidFill>
              <a:latin typeface="+mj-lt"/>
            </a:rPr>
            <a:t> different payment methods</a:t>
          </a:r>
        </a:p>
        <a:p>
          <a:pPr marL="57150" lvl="1" indent="-57150" algn="l" defTabSz="4000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900" kern="1200">
            <a:solidFill>
              <a:schemeClr val="tx1"/>
            </a:solidFill>
            <a:latin typeface="+mj-lt"/>
          </a:endParaRP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b="1" kern="1200">
              <a:solidFill>
                <a:schemeClr val="tx1"/>
              </a:solidFill>
              <a:latin typeface="+mj-lt"/>
            </a:rPr>
            <a:t>Barista Prints Receipt:</a:t>
          </a:r>
          <a:endParaRPr lang="en-US" sz="900" kern="1200">
            <a:solidFill>
              <a:schemeClr val="tx1"/>
            </a:solidFill>
            <a:latin typeface="+mj-lt"/>
          </a:endParaRP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900" kern="1200">
            <a:solidFill>
              <a:schemeClr val="tx1"/>
            </a:solidFill>
            <a:latin typeface="+mj-lt"/>
          </a:endParaRP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b="1" kern="1200">
              <a:solidFill>
                <a:schemeClr val="tx1"/>
              </a:solidFill>
              <a:latin typeface="+mj-lt"/>
            </a:rPr>
            <a:t>Over-processing:</a:t>
          </a:r>
          <a:r>
            <a:rPr lang="en-US" sz="900" kern="1200">
              <a:solidFill>
                <a:schemeClr val="tx1"/>
              </a:solidFill>
              <a:latin typeface="+mj-lt"/>
            </a:rPr>
            <a:t> Printing receipts if not needed</a:t>
          </a:r>
        </a:p>
      </dsp:txBody>
      <dsp:txXfrm>
        <a:off x="7425297" y="2603729"/>
        <a:ext cx="1576792" cy="134220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72FBF5-6E58-4557-AD93-6F6BE7CDBB8B}">
      <dsp:nvSpPr>
        <dsp:cNvPr id="0" name=""/>
        <dsp:cNvSpPr/>
      </dsp:nvSpPr>
      <dsp:spPr>
        <a:xfrm>
          <a:off x="3972" y="1448584"/>
          <a:ext cx="1522932" cy="380756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44704" rIns="78232" bIns="44704" numCol="1" spcCol="1270" anchor="ctr" anchorCtr="0">
          <a:noAutofit/>
        </a:bodyPr>
        <a:lstStyle/>
        <a:p>
          <a:pPr marL="0" lvl="0" indent="0" algn="l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/>
            <a:t>Standard Operating Procedures (SOPs):</a:t>
          </a:r>
          <a:endParaRPr lang="en-US" sz="1100" kern="1200">
            <a:latin typeface="Arial"/>
          </a:endParaRPr>
        </a:p>
      </dsp:txBody>
      <dsp:txXfrm>
        <a:off x="3972" y="1448584"/>
        <a:ext cx="1522932" cy="380756"/>
      </dsp:txXfrm>
    </dsp:sp>
    <dsp:sp modelId="{9DCAACB9-E96F-43F1-A495-0CE277D2C1D2}">
      <dsp:nvSpPr>
        <dsp:cNvPr id="0" name=""/>
        <dsp:cNvSpPr/>
      </dsp:nvSpPr>
      <dsp:spPr>
        <a:xfrm>
          <a:off x="3972" y="1829340"/>
          <a:ext cx="1522932" cy="1328579"/>
        </a:xfrm>
        <a:prstGeom prst="rect">
          <a:avLst/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6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674" tIns="58674" rIns="78232" bIns="88011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/>
            <a:t>Develop and document SOPs for all steps in the order process.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/>
            <a:t>Regularly update SOPs based on feedback and performance data.</a:t>
          </a:r>
        </a:p>
      </dsp:txBody>
      <dsp:txXfrm>
        <a:off x="3972" y="1829340"/>
        <a:ext cx="1522932" cy="1328579"/>
      </dsp:txXfrm>
    </dsp:sp>
    <dsp:sp modelId="{DA135013-7766-4B3B-8CF5-CB93574AC8A8}">
      <dsp:nvSpPr>
        <dsp:cNvPr id="0" name=""/>
        <dsp:cNvSpPr/>
      </dsp:nvSpPr>
      <dsp:spPr>
        <a:xfrm>
          <a:off x="1740116" y="1448584"/>
          <a:ext cx="1522932" cy="380756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44704" rIns="78232" bIns="44704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/>
            <a:t>Training and Development:</a:t>
          </a:r>
          <a:endParaRPr lang="en-US" sz="1100" kern="1200"/>
        </a:p>
      </dsp:txBody>
      <dsp:txXfrm>
        <a:off x="1740116" y="1448584"/>
        <a:ext cx="1522932" cy="380756"/>
      </dsp:txXfrm>
    </dsp:sp>
    <dsp:sp modelId="{F1F63587-8B32-4AF3-BB75-C3F54F116230}">
      <dsp:nvSpPr>
        <dsp:cNvPr id="0" name=""/>
        <dsp:cNvSpPr/>
      </dsp:nvSpPr>
      <dsp:spPr>
        <a:xfrm>
          <a:off x="1740116" y="1829340"/>
          <a:ext cx="1522932" cy="1328579"/>
        </a:xfrm>
        <a:prstGeom prst="rect">
          <a:avLst/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6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674" tIns="58674" rIns="78232" bIns="88011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/>
            <a:t>Implement ongoing training programs for baristas.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/>
            <a:t>Focus on cross-training to handle peak times and various roles.</a:t>
          </a:r>
        </a:p>
      </dsp:txBody>
      <dsp:txXfrm>
        <a:off x="1740116" y="1829340"/>
        <a:ext cx="1522932" cy="1328579"/>
      </dsp:txXfrm>
    </dsp:sp>
    <dsp:sp modelId="{B71AF574-04DB-4715-9D27-3503CAA2002B}">
      <dsp:nvSpPr>
        <dsp:cNvPr id="0" name=""/>
        <dsp:cNvSpPr/>
      </dsp:nvSpPr>
      <dsp:spPr>
        <a:xfrm>
          <a:off x="3476259" y="1448584"/>
          <a:ext cx="1522932" cy="380756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44704" rIns="78232" bIns="44704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/>
            <a:t>Performance Monitoring:</a:t>
          </a:r>
          <a:endParaRPr lang="en-US" sz="1100" kern="1200"/>
        </a:p>
      </dsp:txBody>
      <dsp:txXfrm>
        <a:off x="3476259" y="1448584"/>
        <a:ext cx="1522932" cy="380756"/>
      </dsp:txXfrm>
    </dsp:sp>
    <dsp:sp modelId="{C17EDC8E-5812-45A9-AF53-77F92A07B7BD}">
      <dsp:nvSpPr>
        <dsp:cNvPr id="0" name=""/>
        <dsp:cNvSpPr/>
      </dsp:nvSpPr>
      <dsp:spPr>
        <a:xfrm>
          <a:off x="3476259" y="1829340"/>
          <a:ext cx="1522932" cy="1328579"/>
        </a:xfrm>
        <a:prstGeom prst="rect">
          <a:avLst/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6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674" tIns="58674" rIns="78232" bIns="88011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/>
            <a:t>Use key performance indicators (KPIs) to track efficiency.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/>
            <a:t>Monitor wait times, order accuracy, and customer satisfaction.</a:t>
          </a:r>
        </a:p>
      </dsp:txBody>
      <dsp:txXfrm>
        <a:off x="3476259" y="1829340"/>
        <a:ext cx="1522932" cy="1328579"/>
      </dsp:txXfrm>
    </dsp:sp>
    <dsp:sp modelId="{24A0403B-5A14-4D3E-8E6E-EF0F3BBAE7FA}">
      <dsp:nvSpPr>
        <dsp:cNvPr id="0" name=""/>
        <dsp:cNvSpPr/>
      </dsp:nvSpPr>
      <dsp:spPr>
        <a:xfrm>
          <a:off x="5212402" y="1448584"/>
          <a:ext cx="1522932" cy="380756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44704" rIns="78232" bIns="44704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/>
            <a:t>Feedback Loop:</a:t>
          </a:r>
          <a:endParaRPr lang="en-US" sz="1100" kern="1200"/>
        </a:p>
      </dsp:txBody>
      <dsp:txXfrm>
        <a:off x="5212402" y="1448584"/>
        <a:ext cx="1522932" cy="380756"/>
      </dsp:txXfrm>
    </dsp:sp>
    <dsp:sp modelId="{30260E5F-49FF-4068-A1BF-CDFE03C695EA}">
      <dsp:nvSpPr>
        <dsp:cNvPr id="0" name=""/>
        <dsp:cNvSpPr/>
      </dsp:nvSpPr>
      <dsp:spPr>
        <a:xfrm>
          <a:off x="5212402" y="1829340"/>
          <a:ext cx="1522932" cy="1328579"/>
        </a:xfrm>
        <a:prstGeom prst="rect">
          <a:avLst/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6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674" tIns="58674" rIns="78232" bIns="88011" numCol="1" spcCol="1270" anchor="t" anchorCtr="0">
          <a:noAutofit/>
        </a:bodyPr>
        <a:lstStyle/>
        <a:p>
          <a:pPr marL="57150" lvl="1" indent="-57150" algn="l" defTabSz="4889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>
              <a:latin typeface="Arial"/>
            </a:rPr>
            <a:t>Establish</a:t>
          </a:r>
          <a:r>
            <a:rPr lang="en-US" sz="1100" kern="1200"/>
            <a:t> a system for customer and employee feedback.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/>
            <a:t>Regularly review and act on feedback to make continuous improvements.</a:t>
          </a:r>
        </a:p>
      </dsp:txBody>
      <dsp:txXfrm>
        <a:off x="5212402" y="1829340"/>
        <a:ext cx="1522932" cy="1328579"/>
      </dsp:txXfrm>
    </dsp:sp>
    <dsp:sp modelId="{5DA815BC-3572-4A5E-80DF-63EB68C42CC3}">
      <dsp:nvSpPr>
        <dsp:cNvPr id="0" name=""/>
        <dsp:cNvSpPr/>
      </dsp:nvSpPr>
      <dsp:spPr>
        <a:xfrm>
          <a:off x="6948546" y="1448584"/>
          <a:ext cx="1522932" cy="380756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44704" rIns="78232" bIns="44704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/>
            <a:t>Technology Integration:</a:t>
          </a:r>
          <a:endParaRPr lang="en-US" sz="1100" kern="1200"/>
        </a:p>
      </dsp:txBody>
      <dsp:txXfrm>
        <a:off x="6948546" y="1448584"/>
        <a:ext cx="1522932" cy="380756"/>
      </dsp:txXfrm>
    </dsp:sp>
    <dsp:sp modelId="{87B74A46-4215-40F6-BC7C-23B16C071617}">
      <dsp:nvSpPr>
        <dsp:cNvPr id="0" name=""/>
        <dsp:cNvSpPr/>
      </dsp:nvSpPr>
      <dsp:spPr>
        <a:xfrm>
          <a:off x="6948546" y="1829340"/>
          <a:ext cx="1522932" cy="1328579"/>
        </a:xfrm>
        <a:prstGeom prst="rect">
          <a:avLst/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6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674" tIns="58674" rIns="78232" bIns="88011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/>
            <a:t>Utilize digital tools for real-time order tracking and management.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/>
            <a:t>Implement mobile app updates for seamless ordering and payments.</a:t>
          </a:r>
        </a:p>
      </dsp:txBody>
      <dsp:txXfrm>
        <a:off x="6948546" y="1829340"/>
        <a:ext cx="1522932" cy="132857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525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525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525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525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525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525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525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525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525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g2c43d77b96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" name="Google Shape;13;g2c43d77b96f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g2c43d77b96f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g2c43d77b96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" name="Google Shape;13;g2c43d77b96f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g2c43d77b96f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20547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2c43d77b96f_0_6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9" name="Google Shape;659;g2c43d77b96f_0_6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0" name="Google Shape;660;g2c43d77b96f_0_6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g2c43d77b96f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" name="Google Shape;37;g2c43d77b96f_0_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g2c43d77b96f_0_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2c43d77b96f_0_4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7" name="Google Shape;437;g2c43d77b96f_0_40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g2c43d77b96f_0_40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486234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2c43d77b96f_0_4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8" name="Google Shape;478;g2c43d77b96f_0_44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" name="Google Shape;479;g2c43d77b96f_0_44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368923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2c43d77b96f_0_4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3" name="Google Shape;533;g2c43d77b96f_0_49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" name="Google Shape;534;g2c43d77b96f_0_49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213710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g2c43d77b96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" name="Google Shape;13;g2c43d77b96f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g2c43d77b96f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710162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17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920349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79ECD3-E6C1-9B44-9738-8FB6B46EC9C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1577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79ECD3-E6C1-9B44-9738-8FB6B46EC9C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2296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>
  <p:cSld name="DEFAULT">
    <p:bg>
      <p:bgPr>
        <a:solidFill>
          <a:schemeClr val="lt1"/>
        </a:solidFill>
        <a:effectLst/>
      </p:bgPr>
    </p:bg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DFAF5D-38A9-6A17-5FED-663D944172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0A761E-7900-F4D6-9443-B290A74A02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0D6555-1C57-F42E-F7C1-52685ABA5F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7B54C7-5143-C036-F20E-E90BE263C3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C9491-E724-024A-829A-26059FA1D7B6}" type="datetimeFigureOut">
              <a:rPr lang="en-US" smtClean="0"/>
              <a:t>6/28/2024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91C525-24EF-1BF4-6A13-D6E225E8AE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15AB8A-39B2-9A62-4EB0-F4D4F0E6A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E0686-F5C2-654A-B984-2B9C5948A6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910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422E7C-6E03-4667-CE92-6891876C86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2ED94CD-6DAE-A1C9-9A3B-437863F3E3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D792C7-C1B6-6F1C-6811-C63FCCF11B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1CC60A-62FB-70E7-E536-48F863642A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C9491-E724-024A-829A-26059FA1D7B6}" type="datetimeFigureOut">
              <a:rPr lang="en-US" smtClean="0"/>
              <a:t>6/28/2024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7BD7C5-CDDC-D2A5-B417-023701ACA0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0F04E2-24BB-8F88-6A34-DC5F39AFE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E0686-F5C2-654A-B984-2B9C5948A6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992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7D2745-86F1-698B-5135-C3FEC7B2B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CFAFAB-F3E4-084E-D382-AB2164252B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B8845E-5B12-5E4B-6687-FA3F71A853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C9491-E724-024A-829A-26059FA1D7B6}" type="datetimeFigureOut">
              <a:rPr lang="en-US" smtClean="0"/>
              <a:t>6/28/2024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8A156D-AAD7-7CFF-16F5-FA96420677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1970A-5EC4-2F12-9896-53825F771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E0686-F5C2-654A-B984-2B9C5948A6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217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4B01321-4190-10B7-541C-330C56EDACB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5B394BD-0DC1-1F9B-4FAE-51025AC845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F3CDEA-0750-F38D-DBFA-416CFC0CB9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C9491-E724-024A-829A-26059FA1D7B6}" type="datetimeFigureOut">
              <a:rPr lang="en-US" smtClean="0"/>
              <a:t>6/28/2024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C5F552-ABD0-4A5E-AC9C-DA30002930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419E95-FE0F-9D3D-2A72-3C2AC5429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E0686-F5C2-654A-B984-2B9C5948A6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695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1D04-7C4D-6656-6823-43B09F4699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96C100-6785-9133-BFCE-5BB937EE26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E3F8C3-2DEE-01E8-0377-7583014F99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C9491-E724-024A-829A-26059FA1D7B6}" type="datetimeFigureOut">
              <a:rPr lang="en-US" smtClean="0"/>
              <a:t>6/28/2024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D2C818-6524-7E4B-F15D-F1706E49CE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071782-D081-7B74-01F0-40074ED54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E0686-F5C2-654A-B984-2B9C5948A6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581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C8EC14-6A94-A98A-F1F9-0D7C384545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D14919-99D5-DA24-DC71-CD9C901509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D51AD3-6C43-5873-F792-7F4A5E6C36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C9491-E724-024A-829A-26059FA1D7B6}" type="datetimeFigureOut">
              <a:rPr lang="en-US" smtClean="0"/>
              <a:t>6/28/2024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FD45F9-8AB3-466A-230E-B8F68BD430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7ADC82-1459-881D-2A96-637E443583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E0686-F5C2-654A-B984-2B9C5948A6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451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1D04-7C4D-6656-6823-43B09F4699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96C100-6785-9133-BFCE-5BB937EE26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E3F8C3-2DEE-01E8-0377-7583014F99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C9491-E724-024A-829A-26059FA1D7B6}" type="datetimeFigureOut">
              <a:rPr lang="en-US" smtClean="0"/>
              <a:t>6/28/2024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D2C818-6524-7E4B-F15D-F1706E49CE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071782-D081-7B74-01F0-40074ED54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E0686-F5C2-654A-B984-2B9C5948A6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412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9D7D7D-C5B1-D88B-DC77-5DF96E5843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778852-F0B6-8A65-0CF2-D8BD08D44D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82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82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248EC1-A484-75D9-52F5-C52B287CB1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C9491-E724-024A-829A-26059FA1D7B6}" type="datetimeFigureOut">
              <a:rPr lang="en-US" smtClean="0"/>
              <a:t>6/28/2024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2BA01E-173A-C0C9-FFA5-8EDF6F662D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B937C4-588F-A02E-4ADC-FABD1E19B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E0686-F5C2-654A-B984-2B9C5948A6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097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ECCAB-47C2-42EF-7782-58E8830484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74CC22-E30C-D3E4-CF28-B683A341F5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CD6AAE-FCED-2CB6-8B93-21D252166D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73EF03-7A25-82D6-000C-CEDACF8672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C9491-E724-024A-829A-26059FA1D7B6}" type="datetimeFigureOut">
              <a:rPr lang="en-US" smtClean="0"/>
              <a:t>6/28/2024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039B6F-6685-684E-7328-9C218A4322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FA808C-8234-FD62-6A4A-771CA6B0C5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E0686-F5C2-654A-B984-2B9C5948A6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704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1B097B-542B-D9DD-F814-32E08D3C23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E63A0A-F9D9-19C9-36D5-CFC626CE4E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79CC74-DE7F-DABB-99BA-6CD9D3F664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66518E4-72B7-FE07-3FA4-9DBF29973A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82B9401-FC61-DA17-F036-E2A3C544DC4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D85B8B-7204-EA20-4DF6-CF54F8B100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C9491-E724-024A-829A-26059FA1D7B6}" type="datetimeFigureOut">
              <a:rPr lang="en-US" smtClean="0"/>
              <a:t>6/28/2024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C112F16-2DE4-565C-1787-6F78F6B45E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9F4BF24-DE62-B0F8-5EE1-EF0DB64582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E0686-F5C2-654A-B984-2B9C5948A6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042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C876D-DFD5-89CF-1790-0999FE48D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538034-6D3D-6085-7889-0AC1CBE8BE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C9491-E724-024A-829A-26059FA1D7B6}" type="datetimeFigureOut">
              <a:rPr lang="en-US" smtClean="0"/>
              <a:t>6/28/2024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D9AAF8-E772-D3BE-6679-A5D8018881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B1DA13-9513-A0C2-AF6F-957EA60D5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E0686-F5C2-654A-B984-2B9C5948A6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181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AE35FB8-A3E9-814B-FFE0-13B9E9CC2F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C9491-E724-024A-829A-26059FA1D7B6}" type="datetimeFigureOut">
              <a:rPr lang="en-US" smtClean="0"/>
              <a:t>6/28/2024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FB2448-D822-7ABF-4203-42E416D8BF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FF482C-51FC-6166-724D-CDC51769EA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E0686-F5C2-654A-B984-2B9C5948A6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999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52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52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52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52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52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52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52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52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52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52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52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52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52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52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52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52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52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52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52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52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52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52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52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52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52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52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52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D15482-F210-CA81-BA52-630B8864D9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142D85-39CD-F503-7EC7-5D924B000A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BC2F20-473B-487D-1E3B-D1ECC96A89D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CFC9491-E724-024A-829A-26059FA1D7B6}" type="datetimeFigureOut">
              <a:rPr lang="en-US" smtClean="0"/>
              <a:t>6/28/2024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A89AB2-4F18-7467-C16F-09AE5D959A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41D612-9B84-6B93-A729-1720FB7DC3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3BE0686-F5C2-654A-B984-2B9C5948A6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543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microsoft.com/office/2018/10/relationships/comments" Target="../comments/modernComment_13A_A6EBB10A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microsoft.com/office/2014/relationships/chartEx" Target="../charts/chartEx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://commons.wikimedia.org/wiki/File:HK_Kln_Bay_EMAX_Starbucks_Coffee.JPG" TargetMode="External"/><Relationship Id="rId3" Type="http://schemas.openxmlformats.org/officeDocument/2006/relationships/diagramLayout" Target="../diagrams/layout1.xml"/><Relationship Id="rId7" Type="http://schemas.openxmlformats.org/officeDocument/2006/relationships/image" Target="../media/image15.jpe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42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g2c43d77b96f_0_0"/>
          <p:cNvSpPr/>
          <p:nvPr/>
        </p:nvSpPr>
        <p:spPr>
          <a:xfrm>
            <a:off x="615598" y="328904"/>
            <a:ext cx="7912803" cy="18952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>
              <a:buClr>
                <a:srgbClr val="FFFFFF"/>
              </a:buClr>
              <a:buSzPts val="24000"/>
            </a:pPr>
            <a:r>
              <a:rPr lang="en-US" sz="6000" b="1">
                <a:solidFill>
                  <a:srgbClr val="FFFFFF"/>
                </a:solidFill>
                <a:latin typeface="Arial" panose="020B0604020202020204" pitchFamily="34" charset="0"/>
                <a:ea typeface="Red Hat Display Black"/>
                <a:cs typeface="Arial" panose="020B0604020202020204" pitchFamily="34" charset="0"/>
                <a:sym typeface="Red Hat Display Black"/>
              </a:rPr>
              <a:t>QST STARBUCKS </a:t>
            </a:r>
            <a:endParaRPr lang="en-US" sz="6000" b="1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  <p:pic>
        <p:nvPicPr>
          <p:cNvPr id="20" name="Google Shape;20;g2c43d77b96f_0_0" descr=" 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56875" y="1234606"/>
            <a:ext cx="3114659" cy="31380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g2c43d77b96f_0_0" descr=" 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271821" y="1260941"/>
            <a:ext cx="3078557" cy="308540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54">
            <a:extLst>
              <a:ext uri="{FF2B5EF4-FFF2-40B4-BE49-F238E27FC236}">
                <a16:creationId xmlns:a16="http://schemas.microsoft.com/office/drawing/2014/main" id="{7C6E00F9-AA9E-47D6-BF8E-D7D63877F82D}"/>
              </a:ext>
            </a:extLst>
          </p:cNvPr>
          <p:cNvSpPr txBox="1"/>
          <p:nvPr/>
        </p:nvSpPr>
        <p:spPr>
          <a:xfrm>
            <a:off x="330284" y="4543940"/>
            <a:ext cx="862181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365771"/>
            <a:r>
              <a:rPr lang="en-US" sz="1350" b="1">
                <a:solidFill>
                  <a:schemeClr val="bg1"/>
                </a:solidFill>
                <a:latin typeface="Arial" panose="020B0604020202020204" pitchFamily="34" charset="0"/>
                <a:ea typeface="Red Hat Display"/>
                <a:cs typeface="Arial" panose="020B0604020202020204" pitchFamily="34" charset="0"/>
              </a:rPr>
              <a:t>TEAM: Sinyoung Jeong,  Rajyashree </a:t>
            </a:r>
            <a:r>
              <a:rPr lang="en-US" sz="1350" b="1" err="1">
                <a:solidFill>
                  <a:schemeClr val="bg1"/>
                </a:solidFill>
                <a:latin typeface="Arial" panose="020B0604020202020204" pitchFamily="34" charset="0"/>
                <a:ea typeface="Red Hat Display"/>
                <a:cs typeface="Arial" panose="020B0604020202020204" pitchFamily="34" charset="0"/>
              </a:rPr>
              <a:t>Ramaprabu</a:t>
            </a:r>
            <a:r>
              <a:rPr lang="en-US" sz="1350" b="1">
                <a:solidFill>
                  <a:schemeClr val="bg1"/>
                </a:solidFill>
                <a:latin typeface="Arial" panose="020B0604020202020204" pitchFamily="34" charset="0"/>
                <a:ea typeface="Red Hat Display"/>
                <a:cs typeface="Arial" panose="020B0604020202020204" pitchFamily="34" charset="0"/>
              </a:rPr>
              <a:t>,  Diego Alejandro Leonardo Garcia, Kris </a:t>
            </a:r>
            <a:r>
              <a:rPr lang="en-US" sz="1350" b="1" err="1">
                <a:solidFill>
                  <a:schemeClr val="bg1"/>
                </a:solidFill>
                <a:latin typeface="Arial" panose="020B0604020202020204" pitchFamily="34" charset="0"/>
                <a:ea typeface="Red Hat Display"/>
                <a:cs typeface="Arial" panose="020B0604020202020204" pitchFamily="34" charset="0"/>
              </a:rPr>
              <a:t>Pandeli</a:t>
            </a:r>
            <a:r>
              <a:rPr lang="en-US" sz="1350" b="1">
                <a:solidFill>
                  <a:schemeClr val="bg1"/>
                </a:solidFill>
                <a:latin typeface="Arial" panose="020B0604020202020204" pitchFamily="34" charset="0"/>
                <a:ea typeface="Red Hat Display"/>
                <a:cs typeface="Arial" panose="020B0604020202020204" pitchFamily="34" charset="0"/>
              </a:rPr>
              <a:t> 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481;g2c43d77b96f_0_446">
            <a:extLst>
              <a:ext uri="{FF2B5EF4-FFF2-40B4-BE49-F238E27FC236}">
                <a16:creationId xmlns:a16="http://schemas.microsoft.com/office/drawing/2014/main" id="{D46E7607-5466-27ED-A7F2-3B609C95CEB4}"/>
              </a:ext>
            </a:extLst>
          </p:cNvPr>
          <p:cNvSpPr/>
          <p:nvPr/>
        </p:nvSpPr>
        <p:spPr>
          <a:xfrm>
            <a:off x="5695921" y="1271757"/>
            <a:ext cx="4876802" cy="4876128"/>
          </a:xfrm>
          <a:prstGeom prst="ellipse">
            <a:avLst/>
          </a:prstGeom>
          <a:solidFill>
            <a:srgbClr val="62AB8D">
              <a:alpha val="30000"/>
            </a:srgbClr>
          </a:solidFill>
          <a:ln>
            <a:noFill/>
          </a:ln>
        </p:spPr>
        <p:txBody>
          <a:bodyPr spcFirstLastPara="1" wrap="square" lIns="34280" tIns="34280" rIns="34280" bIns="34280" anchor="ctr" anchorCtr="0">
            <a:noAutofit/>
          </a:bodyPr>
          <a:lstStyle/>
          <a:p>
            <a:endParaRPr sz="197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61B69E-3E73-8273-057D-933627A1EA43}"/>
              </a:ext>
            </a:extLst>
          </p:cNvPr>
          <p:cNvSpPr txBox="1"/>
          <p:nvPr/>
        </p:nvSpPr>
        <p:spPr>
          <a:xfrm>
            <a:off x="2421674" y="1352598"/>
            <a:ext cx="3554474" cy="3116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34286" tIns="17143" rIns="34286" bIns="17143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800" b="1">
                <a:solidFill>
                  <a:srgbClr val="007042"/>
                </a:solidFill>
              </a:rPr>
              <a:t>Self Checkout Kios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EC8BF7-6319-EF12-F0D0-0FFC23C2994B}"/>
              </a:ext>
            </a:extLst>
          </p:cNvPr>
          <p:cNvSpPr txBox="1"/>
          <p:nvPr/>
        </p:nvSpPr>
        <p:spPr>
          <a:xfrm>
            <a:off x="5801492" y="1352597"/>
            <a:ext cx="3047730" cy="3116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34286" tIns="17143" rIns="34286" bIns="17143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800" b="1">
                <a:solidFill>
                  <a:srgbClr val="007042"/>
                </a:solidFill>
              </a:rPr>
              <a:t>Summer Promotion Drinks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15C4BA-9FC5-BA8D-07F3-D6637D44A6AB}"/>
              </a:ext>
            </a:extLst>
          </p:cNvPr>
          <p:cNvSpPr txBox="1"/>
          <p:nvPr/>
        </p:nvSpPr>
        <p:spPr>
          <a:xfrm>
            <a:off x="688753" y="777579"/>
            <a:ext cx="7316465" cy="380869"/>
          </a:xfrm>
          <a:prstGeom prst="rect">
            <a:avLst/>
          </a:prstGeom>
          <a:noFill/>
        </p:spPr>
        <p:txBody>
          <a:bodyPr wrap="square" lIns="34286" tIns="17143" rIns="34286" bIns="17143" anchor="t">
            <a:spAutoFit/>
          </a:bodyPr>
          <a:lstStyle>
            <a:defPPr>
              <a:defRPr lang="en-US"/>
            </a:defPPr>
            <a:lvl1pPr marL="0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4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91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3337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783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2229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6674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1120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556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50" b="1">
                <a:solidFill>
                  <a:srgbClr val="1F6B3F"/>
                </a:solidFill>
                <a:latin typeface="Arial"/>
                <a:cs typeface="Arial"/>
              </a:rPr>
              <a:t>Design</a:t>
            </a:r>
            <a:r>
              <a:rPr lang="en-US" sz="2250" b="1">
                <a:solidFill>
                  <a:srgbClr val="1F6B3F"/>
                </a:solidFill>
              </a:rPr>
              <a:t> and Analysis of Experiments 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078025F-FF25-FE0F-D7F8-3F4C08D39A75}"/>
              </a:ext>
            </a:extLst>
          </p:cNvPr>
          <p:cNvSpPr txBox="1"/>
          <p:nvPr/>
        </p:nvSpPr>
        <p:spPr>
          <a:xfrm>
            <a:off x="380902" y="1352598"/>
            <a:ext cx="2040772" cy="3116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34286" tIns="17143" rIns="34286" bIns="17143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800" b="1">
                <a:solidFill>
                  <a:srgbClr val="007042"/>
                </a:solidFill>
              </a:rPr>
              <a:t>Time</a:t>
            </a:r>
          </a:p>
        </p:txBody>
      </p:sp>
      <p:pic>
        <p:nvPicPr>
          <p:cNvPr id="25" name="Picture 24" descr="Morning Afternoon Evening Images – Browse 26,510 Stock Photos, Vectors, and  Video | Adobe Stock">
            <a:extLst>
              <a:ext uri="{FF2B5EF4-FFF2-40B4-BE49-F238E27FC236}">
                <a16:creationId xmlns:a16="http://schemas.microsoft.com/office/drawing/2014/main" id="{EEA24A2E-FF00-2C8E-EBC4-EC4EEBB30A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17" t="23292" r="49324" b="22360"/>
          <a:stretch/>
        </p:blipFill>
        <p:spPr>
          <a:xfrm>
            <a:off x="56424" y="1997737"/>
            <a:ext cx="2668249" cy="1637057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4513D255-8424-D396-116B-5AE4D87E7184}"/>
              </a:ext>
            </a:extLst>
          </p:cNvPr>
          <p:cNvSpPr txBox="1"/>
          <p:nvPr/>
        </p:nvSpPr>
        <p:spPr>
          <a:xfrm>
            <a:off x="420320" y="3590078"/>
            <a:ext cx="797374" cy="2192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34286" tIns="17143" rIns="34286" bIns="17143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/>
              <a:t>Morning</a:t>
            </a:r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A61E2F1-1776-B30E-1915-B05918995350}"/>
              </a:ext>
            </a:extLst>
          </p:cNvPr>
          <p:cNvSpPr txBox="1"/>
          <p:nvPr/>
        </p:nvSpPr>
        <p:spPr>
          <a:xfrm>
            <a:off x="1618469" y="3590078"/>
            <a:ext cx="797374" cy="2192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34286" tIns="17143" rIns="34286" bIns="17143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/>
              <a:t>Afternoon</a:t>
            </a:r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751F47C-0231-5EEC-CC0E-953E202A2939}"/>
              </a:ext>
            </a:extLst>
          </p:cNvPr>
          <p:cNvGrpSpPr/>
          <p:nvPr/>
        </p:nvGrpSpPr>
        <p:grpSpPr>
          <a:xfrm>
            <a:off x="327230" y="168707"/>
            <a:ext cx="7934484" cy="311944"/>
            <a:chOff x="327230" y="310225"/>
            <a:chExt cx="7934484" cy="311944"/>
          </a:xfrm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31B325F1-CB54-A122-5DE9-064A1944308D}"/>
                </a:ext>
              </a:extLst>
            </p:cNvPr>
            <p:cNvSpPr/>
            <p:nvPr/>
          </p:nvSpPr>
          <p:spPr>
            <a:xfrm>
              <a:off x="327230" y="310225"/>
              <a:ext cx="1872714" cy="311944"/>
            </a:xfrm>
            <a:custGeom>
              <a:avLst/>
              <a:gdLst>
                <a:gd name="connsiteX0" fmla="*/ 0 w 1872714"/>
                <a:gd name="connsiteY0" fmla="*/ 0 h 749085"/>
                <a:gd name="connsiteX1" fmla="*/ 1498172 w 1872714"/>
                <a:gd name="connsiteY1" fmla="*/ 0 h 749085"/>
                <a:gd name="connsiteX2" fmla="*/ 1872714 w 1872714"/>
                <a:gd name="connsiteY2" fmla="*/ 374543 h 749085"/>
                <a:gd name="connsiteX3" fmla="*/ 1498172 w 1872714"/>
                <a:gd name="connsiteY3" fmla="*/ 749085 h 749085"/>
                <a:gd name="connsiteX4" fmla="*/ 0 w 1872714"/>
                <a:gd name="connsiteY4" fmla="*/ 749085 h 749085"/>
                <a:gd name="connsiteX5" fmla="*/ 374543 w 1872714"/>
                <a:gd name="connsiteY5" fmla="*/ 374543 h 749085"/>
                <a:gd name="connsiteX6" fmla="*/ 0 w 1872714"/>
                <a:gd name="connsiteY6" fmla="*/ 0 h 749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72714" h="749085">
                  <a:moveTo>
                    <a:pt x="0" y="0"/>
                  </a:moveTo>
                  <a:lnTo>
                    <a:pt x="1498172" y="0"/>
                  </a:lnTo>
                  <a:lnTo>
                    <a:pt x="1872714" y="374543"/>
                  </a:lnTo>
                  <a:lnTo>
                    <a:pt x="1498172" y="749085"/>
                  </a:lnTo>
                  <a:lnTo>
                    <a:pt x="0" y="749085"/>
                  </a:lnTo>
                  <a:lnTo>
                    <a:pt x="374543" y="374543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solidFill>
                <a:srgbClr val="1F6B3F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38551" tIns="21336" rIns="395878" bIns="21336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kern="1200">
                  <a:solidFill>
                    <a:schemeClr val="tx1"/>
                  </a:solidFill>
                  <a:latin typeface="Aptos" panose="020B0004020202020204" pitchFamily="34" charset="0"/>
                </a:rPr>
                <a:t>DEFINE</a:t>
              </a:r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A8D27D75-178B-1991-FBCB-F2C40E9DB44F}"/>
                </a:ext>
              </a:extLst>
            </p:cNvPr>
            <p:cNvSpPr/>
            <p:nvPr/>
          </p:nvSpPr>
          <p:spPr>
            <a:xfrm>
              <a:off x="1842672" y="310225"/>
              <a:ext cx="1872714" cy="311944"/>
            </a:xfrm>
            <a:custGeom>
              <a:avLst/>
              <a:gdLst>
                <a:gd name="connsiteX0" fmla="*/ 0 w 1872714"/>
                <a:gd name="connsiteY0" fmla="*/ 0 h 749085"/>
                <a:gd name="connsiteX1" fmla="*/ 1498172 w 1872714"/>
                <a:gd name="connsiteY1" fmla="*/ 0 h 749085"/>
                <a:gd name="connsiteX2" fmla="*/ 1872714 w 1872714"/>
                <a:gd name="connsiteY2" fmla="*/ 374543 h 749085"/>
                <a:gd name="connsiteX3" fmla="*/ 1498172 w 1872714"/>
                <a:gd name="connsiteY3" fmla="*/ 749085 h 749085"/>
                <a:gd name="connsiteX4" fmla="*/ 0 w 1872714"/>
                <a:gd name="connsiteY4" fmla="*/ 749085 h 749085"/>
                <a:gd name="connsiteX5" fmla="*/ 374543 w 1872714"/>
                <a:gd name="connsiteY5" fmla="*/ 374543 h 749085"/>
                <a:gd name="connsiteX6" fmla="*/ 0 w 1872714"/>
                <a:gd name="connsiteY6" fmla="*/ 0 h 749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72714" h="749085">
                  <a:moveTo>
                    <a:pt x="0" y="0"/>
                  </a:moveTo>
                  <a:lnTo>
                    <a:pt x="1498172" y="0"/>
                  </a:lnTo>
                  <a:lnTo>
                    <a:pt x="1872714" y="374543"/>
                  </a:lnTo>
                  <a:lnTo>
                    <a:pt x="1498172" y="749085"/>
                  </a:lnTo>
                  <a:lnTo>
                    <a:pt x="0" y="749085"/>
                  </a:lnTo>
                  <a:lnTo>
                    <a:pt x="374543" y="374543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solidFill>
                <a:srgbClr val="1F6B3F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38551" tIns="21336" rIns="395878" bIns="21336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kern="1200">
                  <a:solidFill>
                    <a:schemeClr val="tx1"/>
                  </a:solidFill>
                  <a:latin typeface="Aptos" panose="020B0004020202020204" pitchFamily="34" charset="0"/>
                </a:rPr>
                <a:t>MEASURE</a:t>
              </a:r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F7E6AD55-121B-87E3-D242-739E26C36B4F}"/>
                </a:ext>
              </a:extLst>
            </p:cNvPr>
            <p:cNvSpPr/>
            <p:nvPr/>
          </p:nvSpPr>
          <p:spPr>
            <a:xfrm>
              <a:off x="3358114" y="310225"/>
              <a:ext cx="1872714" cy="311944"/>
            </a:xfrm>
            <a:custGeom>
              <a:avLst/>
              <a:gdLst>
                <a:gd name="connsiteX0" fmla="*/ 0 w 1872714"/>
                <a:gd name="connsiteY0" fmla="*/ 0 h 749085"/>
                <a:gd name="connsiteX1" fmla="*/ 1498172 w 1872714"/>
                <a:gd name="connsiteY1" fmla="*/ 0 h 749085"/>
                <a:gd name="connsiteX2" fmla="*/ 1872714 w 1872714"/>
                <a:gd name="connsiteY2" fmla="*/ 374543 h 749085"/>
                <a:gd name="connsiteX3" fmla="*/ 1498172 w 1872714"/>
                <a:gd name="connsiteY3" fmla="*/ 749085 h 749085"/>
                <a:gd name="connsiteX4" fmla="*/ 0 w 1872714"/>
                <a:gd name="connsiteY4" fmla="*/ 749085 h 749085"/>
                <a:gd name="connsiteX5" fmla="*/ 374543 w 1872714"/>
                <a:gd name="connsiteY5" fmla="*/ 374543 h 749085"/>
                <a:gd name="connsiteX6" fmla="*/ 0 w 1872714"/>
                <a:gd name="connsiteY6" fmla="*/ 0 h 749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72714" h="749085">
                  <a:moveTo>
                    <a:pt x="0" y="0"/>
                  </a:moveTo>
                  <a:lnTo>
                    <a:pt x="1498172" y="0"/>
                  </a:lnTo>
                  <a:lnTo>
                    <a:pt x="1872714" y="374543"/>
                  </a:lnTo>
                  <a:lnTo>
                    <a:pt x="1498172" y="749085"/>
                  </a:lnTo>
                  <a:lnTo>
                    <a:pt x="0" y="749085"/>
                  </a:lnTo>
                  <a:lnTo>
                    <a:pt x="374543" y="3745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6B3F"/>
            </a:solidFill>
            <a:ln>
              <a:solidFill>
                <a:srgbClr val="1F6B3F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38551" tIns="21336" rIns="395878" bIns="21336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kern="1200">
                  <a:solidFill>
                    <a:schemeClr val="bg1"/>
                  </a:solidFill>
                  <a:latin typeface="Aptos" panose="020B0004020202020204" pitchFamily="34" charset="0"/>
                </a:rPr>
                <a:t>ANALYZE</a:t>
              </a:r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A17F2D65-4EB0-2EFF-99E9-1A58A090F712}"/>
                </a:ext>
              </a:extLst>
            </p:cNvPr>
            <p:cNvSpPr/>
            <p:nvPr/>
          </p:nvSpPr>
          <p:spPr>
            <a:xfrm>
              <a:off x="4873556" y="310225"/>
              <a:ext cx="1872714" cy="311944"/>
            </a:xfrm>
            <a:custGeom>
              <a:avLst/>
              <a:gdLst>
                <a:gd name="connsiteX0" fmla="*/ 0 w 1872714"/>
                <a:gd name="connsiteY0" fmla="*/ 0 h 749085"/>
                <a:gd name="connsiteX1" fmla="*/ 1498172 w 1872714"/>
                <a:gd name="connsiteY1" fmla="*/ 0 h 749085"/>
                <a:gd name="connsiteX2" fmla="*/ 1872714 w 1872714"/>
                <a:gd name="connsiteY2" fmla="*/ 374543 h 749085"/>
                <a:gd name="connsiteX3" fmla="*/ 1498172 w 1872714"/>
                <a:gd name="connsiteY3" fmla="*/ 749085 h 749085"/>
                <a:gd name="connsiteX4" fmla="*/ 0 w 1872714"/>
                <a:gd name="connsiteY4" fmla="*/ 749085 h 749085"/>
                <a:gd name="connsiteX5" fmla="*/ 374543 w 1872714"/>
                <a:gd name="connsiteY5" fmla="*/ 374543 h 749085"/>
                <a:gd name="connsiteX6" fmla="*/ 0 w 1872714"/>
                <a:gd name="connsiteY6" fmla="*/ 0 h 749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72714" h="749085">
                  <a:moveTo>
                    <a:pt x="0" y="0"/>
                  </a:moveTo>
                  <a:lnTo>
                    <a:pt x="1498172" y="0"/>
                  </a:lnTo>
                  <a:lnTo>
                    <a:pt x="1872714" y="374543"/>
                  </a:lnTo>
                  <a:lnTo>
                    <a:pt x="1498172" y="749085"/>
                  </a:lnTo>
                  <a:lnTo>
                    <a:pt x="0" y="749085"/>
                  </a:lnTo>
                  <a:lnTo>
                    <a:pt x="374543" y="374543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solidFill>
                <a:srgbClr val="1F6B3F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38551" tIns="21336" rIns="395878" bIns="21336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kern="1200">
                  <a:solidFill>
                    <a:schemeClr val="tx1"/>
                  </a:solidFill>
                  <a:latin typeface="Aptos" panose="020B0004020202020204" pitchFamily="34" charset="0"/>
                </a:rPr>
                <a:t>IMPROVE</a:t>
              </a:r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BDCE2A91-4D3F-320C-0320-6451936018A4}"/>
                </a:ext>
              </a:extLst>
            </p:cNvPr>
            <p:cNvSpPr/>
            <p:nvPr/>
          </p:nvSpPr>
          <p:spPr>
            <a:xfrm>
              <a:off x="6389000" y="310225"/>
              <a:ext cx="1872714" cy="311944"/>
            </a:xfrm>
            <a:custGeom>
              <a:avLst/>
              <a:gdLst>
                <a:gd name="connsiteX0" fmla="*/ 0 w 1872714"/>
                <a:gd name="connsiteY0" fmla="*/ 0 h 749085"/>
                <a:gd name="connsiteX1" fmla="*/ 1498172 w 1872714"/>
                <a:gd name="connsiteY1" fmla="*/ 0 h 749085"/>
                <a:gd name="connsiteX2" fmla="*/ 1872714 w 1872714"/>
                <a:gd name="connsiteY2" fmla="*/ 374543 h 749085"/>
                <a:gd name="connsiteX3" fmla="*/ 1498172 w 1872714"/>
                <a:gd name="connsiteY3" fmla="*/ 749085 h 749085"/>
                <a:gd name="connsiteX4" fmla="*/ 0 w 1872714"/>
                <a:gd name="connsiteY4" fmla="*/ 749085 h 749085"/>
                <a:gd name="connsiteX5" fmla="*/ 374543 w 1872714"/>
                <a:gd name="connsiteY5" fmla="*/ 374543 h 749085"/>
                <a:gd name="connsiteX6" fmla="*/ 0 w 1872714"/>
                <a:gd name="connsiteY6" fmla="*/ 0 h 749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72714" h="749085">
                  <a:moveTo>
                    <a:pt x="0" y="0"/>
                  </a:moveTo>
                  <a:lnTo>
                    <a:pt x="1498172" y="0"/>
                  </a:lnTo>
                  <a:lnTo>
                    <a:pt x="1872714" y="374543"/>
                  </a:lnTo>
                  <a:lnTo>
                    <a:pt x="1498172" y="749085"/>
                  </a:lnTo>
                  <a:lnTo>
                    <a:pt x="0" y="749085"/>
                  </a:lnTo>
                  <a:lnTo>
                    <a:pt x="374543" y="374543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solidFill>
                <a:srgbClr val="1F6B3F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38551" tIns="21336" rIns="395878" bIns="21336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kern="1200">
                  <a:solidFill>
                    <a:schemeClr val="tx1"/>
                  </a:solidFill>
                  <a:latin typeface="Aptos" panose="020B0004020202020204" pitchFamily="34" charset="0"/>
                </a:rPr>
                <a:t>CONTROL</a:t>
              </a:r>
            </a:p>
          </p:txBody>
        </p:sp>
      </p:grpSp>
      <p:pic>
        <p:nvPicPr>
          <p:cNvPr id="1026" name="Picture 2" descr="The HUGE Starbucks Deal You Need to Make Your Day Better | the disney food  blog">
            <a:extLst>
              <a:ext uri="{FF2B5EF4-FFF2-40B4-BE49-F238E27FC236}">
                <a16:creationId xmlns:a16="http://schemas.microsoft.com/office/drawing/2014/main" id="{B10EFAF8-0FE9-C076-2B6F-AE74D50F63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695"/>
          <a:stretch/>
        </p:blipFill>
        <p:spPr bwMode="auto">
          <a:xfrm>
            <a:off x="6389000" y="1799484"/>
            <a:ext cx="1993538" cy="2668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5B6CDB7-31A8-0C75-6C90-9049C0AA6B8E}"/>
              </a:ext>
            </a:extLst>
          </p:cNvPr>
          <p:cNvSpPr txBox="1"/>
          <p:nvPr/>
        </p:nvSpPr>
        <p:spPr>
          <a:xfrm>
            <a:off x="2795040" y="4501050"/>
            <a:ext cx="3554474" cy="2038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34286" tIns="17143" rIns="34286" bIns="17143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5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Image created by DALL-E</a:t>
            </a:r>
          </a:p>
        </p:txBody>
      </p:sp>
      <p:pic>
        <p:nvPicPr>
          <p:cNvPr id="4" name="Picture 3" descr="A group of people standing around a digital display&#10;&#10;Description automatically generated">
            <a:extLst>
              <a:ext uri="{FF2B5EF4-FFF2-40B4-BE49-F238E27FC236}">
                <a16:creationId xmlns:a16="http://schemas.microsoft.com/office/drawing/2014/main" id="{07FB1718-984F-68E7-E6B5-B9CE42119D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4003" y="1799261"/>
            <a:ext cx="2651979" cy="2608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170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1D538C9-7FFD-2343-DD20-E7EB48C17792}"/>
              </a:ext>
            </a:extLst>
          </p:cNvPr>
          <p:cNvSpPr txBox="1"/>
          <p:nvPr/>
        </p:nvSpPr>
        <p:spPr>
          <a:xfrm>
            <a:off x="435987" y="981247"/>
            <a:ext cx="39033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4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91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3337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783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2229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6674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1120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556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>
                <a:latin typeface="Aptos"/>
              </a:rPr>
              <a:t>2</a:t>
            </a:r>
            <a:r>
              <a:rPr lang="en-US" sz="1600" b="1" baseline="30000">
                <a:latin typeface="Aptos"/>
              </a:rPr>
              <a:t>3</a:t>
            </a:r>
            <a:r>
              <a:rPr lang="en-US" sz="1600" b="1">
                <a:latin typeface="Aptos"/>
              </a:rPr>
              <a:t> DOE with two replicates (16 Runs)</a:t>
            </a: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0C991B78-EB41-3DD9-481B-FFD6FA7CFED8}"/>
              </a:ext>
            </a:extLst>
          </p:cNvPr>
          <p:cNvGraphicFramePr>
            <a:graphicFrameLocks noGrp="1"/>
          </p:cNvGraphicFramePr>
          <p:nvPr/>
        </p:nvGraphicFramePr>
        <p:xfrm>
          <a:off x="4399465" y="929494"/>
          <a:ext cx="4308549" cy="10058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20775">
                  <a:extLst>
                    <a:ext uri="{9D8B030D-6E8A-4147-A177-3AD203B41FA5}">
                      <a16:colId xmlns:a16="http://schemas.microsoft.com/office/drawing/2014/main" val="1767742362"/>
                    </a:ext>
                  </a:extLst>
                </a:gridCol>
                <a:gridCol w="1293887">
                  <a:extLst>
                    <a:ext uri="{9D8B030D-6E8A-4147-A177-3AD203B41FA5}">
                      <a16:colId xmlns:a16="http://schemas.microsoft.com/office/drawing/2014/main" val="2307402374"/>
                    </a:ext>
                  </a:extLst>
                </a:gridCol>
                <a:gridCol w="1293887">
                  <a:extLst>
                    <a:ext uri="{9D8B030D-6E8A-4147-A177-3AD203B41FA5}">
                      <a16:colId xmlns:a16="http://schemas.microsoft.com/office/drawing/2014/main" val="1437701232"/>
                    </a:ext>
                  </a:extLst>
                </a:gridCol>
              </a:tblGrid>
              <a:tr h="251427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Factors</a:t>
                      </a:r>
                    </a:p>
                  </a:txBody>
                  <a:tcPr marL="68571" marR="68571" marT="34286" marB="34286"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6B3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Option 1</a:t>
                      </a:r>
                    </a:p>
                  </a:txBody>
                  <a:tcPr marL="68571" marR="68571" marT="34286" marB="34286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6B3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Option2</a:t>
                      </a:r>
                    </a:p>
                  </a:txBody>
                  <a:tcPr marL="68571" marR="68571" marT="34286" marB="34286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6B3F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109987"/>
                  </a:ext>
                </a:extLst>
              </a:tr>
              <a:tr h="251427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Time</a:t>
                      </a:r>
                    </a:p>
                  </a:txBody>
                  <a:tcPr marL="68571" marR="68571" marT="34286" marB="34286"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Morning</a:t>
                      </a:r>
                    </a:p>
                  </a:txBody>
                  <a:tcPr marL="68571" marR="68571" marT="34286" marB="34286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Afternoon</a:t>
                      </a:r>
                    </a:p>
                  </a:txBody>
                  <a:tcPr marL="68571" marR="68571" marT="34286" marB="34286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1410748"/>
                  </a:ext>
                </a:extLst>
              </a:tr>
              <a:tr h="251427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Self Checkout</a:t>
                      </a:r>
                    </a:p>
                  </a:txBody>
                  <a:tcPr marL="68571" marR="68571" marT="34286" marB="34286"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No</a:t>
                      </a:r>
                    </a:p>
                  </a:txBody>
                  <a:tcPr marL="68571" marR="68571" marT="34286" marB="34286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Yes</a:t>
                      </a:r>
                    </a:p>
                  </a:txBody>
                  <a:tcPr marL="68571" marR="68571" marT="34286" marB="34286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4227530"/>
                  </a:ext>
                </a:extLst>
              </a:tr>
              <a:tr h="251427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Summer Promotion</a:t>
                      </a:r>
                    </a:p>
                  </a:txBody>
                  <a:tcPr marL="68571" marR="68571" marT="34286" marB="34286"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No</a:t>
                      </a:r>
                    </a:p>
                  </a:txBody>
                  <a:tcPr marL="68571" marR="68571" marT="34286" marB="34286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Yes</a:t>
                      </a:r>
                    </a:p>
                  </a:txBody>
                  <a:tcPr marL="68571" marR="68571" marT="34286" marB="34286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3989433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8FB7B864-806A-C48F-434F-F5040D94C8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1185719"/>
              </p:ext>
            </p:extLst>
          </p:nvPr>
        </p:nvGraphicFramePr>
        <p:xfrm>
          <a:off x="688753" y="2099450"/>
          <a:ext cx="8019260" cy="2819810"/>
        </p:xfrm>
        <a:graphic>
          <a:graphicData uri="http://schemas.openxmlformats.org/drawingml/2006/table">
            <a:tbl>
              <a:tblPr/>
              <a:tblGrid>
                <a:gridCol w="1603852">
                  <a:extLst>
                    <a:ext uri="{9D8B030D-6E8A-4147-A177-3AD203B41FA5}">
                      <a16:colId xmlns:a16="http://schemas.microsoft.com/office/drawing/2014/main" val="3877102103"/>
                    </a:ext>
                  </a:extLst>
                </a:gridCol>
                <a:gridCol w="1603852">
                  <a:extLst>
                    <a:ext uri="{9D8B030D-6E8A-4147-A177-3AD203B41FA5}">
                      <a16:colId xmlns:a16="http://schemas.microsoft.com/office/drawing/2014/main" val="2512441910"/>
                    </a:ext>
                  </a:extLst>
                </a:gridCol>
                <a:gridCol w="1603852">
                  <a:extLst>
                    <a:ext uri="{9D8B030D-6E8A-4147-A177-3AD203B41FA5}">
                      <a16:colId xmlns:a16="http://schemas.microsoft.com/office/drawing/2014/main" val="3632146526"/>
                    </a:ext>
                  </a:extLst>
                </a:gridCol>
                <a:gridCol w="1603852">
                  <a:extLst>
                    <a:ext uri="{9D8B030D-6E8A-4147-A177-3AD203B41FA5}">
                      <a16:colId xmlns:a16="http://schemas.microsoft.com/office/drawing/2014/main" val="459369723"/>
                    </a:ext>
                  </a:extLst>
                </a:gridCol>
                <a:gridCol w="1603852">
                  <a:extLst>
                    <a:ext uri="{9D8B030D-6E8A-4147-A177-3AD203B41FA5}">
                      <a16:colId xmlns:a16="http://schemas.microsoft.com/office/drawing/2014/main" val="3785796874"/>
                    </a:ext>
                  </a:extLst>
                </a:gridCol>
              </a:tblGrid>
              <a:tr h="281981">
                <a:tc>
                  <a:txBody>
                    <a:bodyPr/>
                    <a:lstStyle/>
                    <a:p>
                      <a:pPr algn="ctr" fontAlgn="b"/>
                      <a:endParaRPr lang="en-US" sz="1300" b="1">
                        <a:effectLst/>
                        <a:latin typeface="system-ui"/>
                      </a:endParaRPr>
                    </a:p>
                  </a:txBody>
                  <a:tcPr marL="68571" marR="68571" marT="34286" marB="34286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6B3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300" b="1">
                        <a:effectLst/>
                        <a:latin typeface="system-ui"/>
                      </a:endParaRPr>
                    </a:p>
                  </a:txBody>
                  <a:tcPr marL="68571" marR="68571" marT="34286" marB="34286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6B3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300" b="1">
                        <a:effectLst/>
                        <a:latin typeface="system-ui"/>
                      </a:endParaRPr>
                    </a:p>
                  </a:txBody>
                  <a:tcPr marL="68571" marR="68571" marT="34286" marB="34286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6B3F">
                        <a:alpha val="20000"/>
                      </a:srgb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300" b="1">
                          <a:effectLst/>
                          <a:latin typeface="system-ui"/>
                        </a:rPr>
                        <a:t>Waiting Time (min)</a:t>
                      </a:r>
                    </a:p>
                  </a:txBody>
                  <a:tcPr marL="68571" marR="68571" marT="34286" marB="34286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6B3F">
                        <a:alpha val="2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800" b="1">
                        <a:effectLst/>
                        <a:latin typeface="system-ui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8427901"/>
                  </a:ext>
                </a:extLst>
              </a:tr>
              <a:tr h="28198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1">
                          <a:effectLst/>
                          <a:latin typeface="system-ui"/>
                        </a:rPr>
                        <a:t>Time</a:t>
                      </a:r>
                    </a:p>
                  </a:txBody>
                  <a:tcPr marL="68571" marR="68571" marT="34286" marB="34286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6B3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1">
                          <a:effectLst/>
                          <a:latin typeface="system-ui"/>
                        </a:rPr>
                        <a:t>Self-Checkout</a:t>
                      </a:r>
                    </a:p>
                  </a:txBody>
                  <a:tcPr marL="68571" marR="68571" marT="34286" marB="34286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6B3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1">
                          <a:effectLst/>
                          <a:latin typeface="system-ui"/>
                        </a:rPr>
                        <a:t>Promotion</a:t>
                      </a:r>
                    </a:p>
                  </a:txBody>
                  <a:tcPr marL="68571" marR="68571" marT="34286" marB="34286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6B3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1">
                          <a:effectLst/>
                          <a:latin typeface="system-ui"/>
                        </a:rPr>
                        <a:t>Replicate 1</a:t>
                      </a:r>
                    </a:p>
                  </a:txBody>
                  <a:tcPr marL="68571" marR="68571" marT="34286" marB="34286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6B3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1">
                          <a:effectLst/>
                          <a:latin typeface="system-ui"/>
                        </a:rPr>
                        <a:t>Replicate 2</a:t>
                      </a:r>
                    </a:p>
                  </a:txBody>
                  <a:tcPr marL="68571" marR="68571" marT="34286" marB="34286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6B3F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471961"/>
                  </a:ext>
                </a:extLst>
              </a:tr>
              <a:tr h="281981">
                <a:tc>
                  <a:txBody>
                    <a:bodyPr/>
                    <a:lstStyle/>
                    <a:p>
                      <a:pPr algn="ctr" fontAlgn="t"/>
                      <a:r>
                        <a:rPr lang="en-US" sz="1300" b="0">
                          <a:effectLst/>
                        </a:rPr>
                        <a:t>Morning</a:t>
                      </a:r>
                    </a:p>
                  </a:txBody>
                  <a:tcPr marL="68571" marR="68571" marT="34286" marB="34286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300" b="0">
                          <a:effectLst/>
                        </a:rPr>
                        <a:t>No</a:t>
                      </a:r>
                    </a:p>
                  </a:txBody>
                  <a:tcPr marL="68571" marR="68571" marT="34286" marB="34286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300" b="0">
                          <a:effectLst/>
                        </a:rPr>
                        <a:t>No</a:t>
                      </a:r>
                    </a:p>
                  </a:txBody>
                  <a:tcPr marL="68571" marR="68571" marT="34286" marB="34286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300" b="0">
                          <a:effectLst/>
                        </a:rPr>
                        <a:t>10.5</a:t>
                      </a:r>
                    </a:p>
                  </a:txBody>
                  <a:tcPr marL="68571" marR="68571" marT="34286" marB="34286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300" b="0">
                          <a:effectLst/>
                        </a:rPr>
                        <a:t>9.8</a:t>
                      </a:r>
                    </a:p>
                  </a:txBody>
                  <a:tcPr marL="68571" marR="68571" marT="34286" marB="34286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9893323"/>
                  </a:ext>
                </a:extLst>
              </a:tr>
              <a:tr h="281981">
                <a:tc>
                  <a:txBody>
                    <a:bodyPr/>
                    <a:lstStyle/>
                    <a:p>
                      <a:pPr algn="ctr" fontAlgn="t"/>
                      <a:r>
                        <a:rPr lang="en-US" sz="1300" b="0">
                          <a:effectLst/>
                        </a:rPr>
                        <a:t>Afternoon</a:t>
                      </a:r>
                    </a:p>
                  </a:txBody>
                  <a:tcPr marL="68571" marR="68571" marT="34286" marB="3428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300" b="0">
                          <a:effectLst/>
                        </a:rPr>
                        <a:t>No</a:t>
                      </a:r>
                    </a:p>
                  </a:txBody>
                  <a:tcPr marL="68571" marR="68571" marT="34286" marB="3428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300" b="0">
                          <a:effectLst/>
                        </a:rPr>
                        <a:t>No</a:t>
                      </a:r>
                    </a:p>
                  </a:txBody>
                  <a:tcPr marL="68571" marR="68571" marT="34286" marB="3428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300" b="0">
                          <a:effectLst/>
                        </a:rPr>
                        <a:t>9.5</a:t>
                      </a:r>
                    </a:p>
                  </a:txBody>
                  <a:tcPr marL="68571" marR="68571" marT="34286" marB="3428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300" b="0">
                          <a:effectLst/>
                        </a:rPr>
                        <a:t>10</a:t>
                      </a:r>
                    </a:p>
                  </a:txBody>
                  <a:tcPr marL="68571" marR="68571" marT="34286" marB="3428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6600294"/>
                  </a:ext>
                </a:extLst>
              </a:tr>
              <a:tr h="281981">
                <a:tc>
                  <a:txBody>
                    <a:bodyPr/>
                    <a:lstStyle/>
                    <a:p>
                      <a:pPr algn="ctr" fontAlgn="t"/>
                      <a:r>
                        <a:rPr lang="en-US" sz="1300" b="0">
                          <a:effectLst/>
                        </a:rPr>
                        <a:t>Morning</a:t>
                      </a:r>
                    </a:p>
                  </a:txBody>
                  <a:tcPr marL="68571" marR="68571" marT="34286" marB="34286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300" b="0">
                          <a:effectLst/>
                        </a:rPr>
                        <a:t>Yes</a:t>
                      </a:r>
                    </a:p>
                  </a:txBody>
                  <a:tcPr marL="68571" marR="68571" marT="34286" marB="34286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300" b="0">
                          <a:effectLst/>
                        </a:rPr>
                        <a:t>No</a:t>
                      </a:r>
                    </a:p>
                  </a:txBody>
                  <a:tcPr marL="68571" marR="68571" marT="34286" marB="34286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300" b="0">
                          <a:effectLst/>
                        </a:rPr>
                        <a:t>5.5</a:t>
                      </a:r>
                    </a:p>
                  </a:txBody>
                  <a:tcPr marL="68571" marR="68571" marT="34286" marB="34286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300" b="0">
                          <a:effectLst/>
                        </a:rPr>
                        <a:t>4.8</a:t>
                      </a:r>
                    </a:p>
                  </a:txBody>
                  <a:tcPr marL="68571" marR="68571" marT="34286" marB="34286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6724018"/>
                  </a:ext>
                </a:extLst>
              </a:tr>
              <a:tr h="281981">
                <a:tc>
                  <a:txBody>
                    <a:bodyPr/>
                    <a:lstStyle/>
                    <a:p>
                      <a:pPr algn="ctr" fontAlgn="t"/>
                      <a:r>
                        <a:rPr lang="en-US" sz="1300" b="0">
                          <a:effectLst/>
                        </a:rPr>
                        <a:t>Afternoon</a:t>
                      </a:r>
                    </a:p>
                  </a:txBody>
                  <a:tcPr marL="68571" marR="68571" marT="34286" marB="3428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300" b="0">
                          <a:effectLst/>
                        </a:rPr>
                        <a:t>Yes</a:t>
                      </a:r>
                    </a:p>
                  </a:txBody>
                  <a:tcPr marL="68571" marR="68571" marT="34286" marB="3428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300" b="0">
                          <a:effectLst/>
                        </a:rPr>
                        <a:t>No</a:t>
                      </a:r>
                    </a:p>
                  </a:txBody>
                  <a:tcPr marL="68571" marR="68571" marT="34286" marB="3428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300" b="0">
                          <a:effectLst/>
                        </a:rPr>
                        <a:t>4.5</a:t>
                      </a:r>
                    </a:p>
                  </a:txBody>
                  <a:tcPr marL="68571" marR="68571" marT="34286" marB="3428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300" b="0">
                          <a:effectLst/>
                        </a:rPr>
                        <a:t>4.5</a:t>
                      </a:r>
                    </a:p>
                  </a:txBody>
                  <a:tcPr marL="68571" marR="68571" marT="34286" marB="3428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3571473"/>
                  </a:ext>
                </a:extLst>
              </a:tr>
              <a:tr h="281981">
                <a:tc>
                  <a:txBody>
                    <a:bodyPr/>
                    <a:lstStyle/>
                    <a:p>
                      <a:pPr algn="ctr" fontAlgn="t"/>
                      <a:r>
                        <a:rPr lang="en-US" sz="1300" b="0">
                          <a:effectLst/>
                        </a:rPr>
                        <a:t>Morning</a:t>
                      </a:r>
                    </a:p>
                  </a:txBody>
                  <a:tcPr marL="68571" marR="68571" marT="34286" marB="34286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300" b="0">
                          <a:effectLst/>
                        </a:rPr>
                        <a:t>No</a:t>
                      </a:r>
                    </a:p>
                  </a:txBody>
                  <a:tcPr marL="68571" marR="68571" marT="34286" marB="34286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300" b="0">
                          <a:effectLst/>
                        </a:rPr>
                        <a:t>Yes</a:t>
                      </a:r>
                    </a:p>
                  </a:txBody>
                  <a:tcPr marL="68571" marR="68571" marT="34286" marB="34286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300" b="0">
                          <a:effectLst/>
                        </a:rPr>
                        <a:t>14</a:t>
                      </a:r>
                    </a:p>
                  </a:txBody>
                  <a:tcPr marL="68571" marR="68571" marT="34286" marB="34286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300" b="0">
                          <a:effectLst/>
                        </a:rPr>
                        <a:t>14.5</a:t>
                      </a:r>
                    </a:p>
                  </a:txBody>
                  <a:tcPr marL="68571" marR="68571" marT="34286" marB="34286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2118994"/>
                  </a:ext>
                </a:extLst>
              </a:tr>
              <a:tr h="281981">
                <a:tc>
                  <a:txBody>
                    <a:bodyPr/>
                    <a:lstStyle/>
                    <a:p>
                      <a:pPr algn="ctr" fontAlgn="t"/>
                      <a:r>
                        <a:rPr lang="en-US" sz="1300" b="0">
                          <a:effectLst/>
                        </a:rPr>
                        <a:t>Afternoon</a:t>
                      </a:r>
                    </a:p>
                  </a:txBody>
                  <a:tcPr marL="68571" marR="68571" marT="34286" marB="3428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300" b="0">
                          <a:effectLst/>
                        </a:rPr>
                        <a:t>No</a:t>
                      </a:r>
                    </a:p>
                  </a:txBody>
                  <a:tcPr marL="68571" marR="68571" marT="34286" marB="3428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300" b="0">
                          <a:effectLst/>
                        </a:rPr>
                        <a:t>Yes</a:t>
                      </a:r>
                    </a:p>
                  </a:txBody>
                  <a:tcPr marL="68571" marR="68571" marT="34286" marB="3428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300" b="0">
                          <a:effectLst/>
                        </a:rPr>
                        <a:t>14.8</a:t>
                      </a:r>
                    </a:p>
                  </a:txBody>
                  <a:tcPr marL="68571" marR="68571" marT="34286" marB="3428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300" b="0">
                          <a:effectLst/>
                        </a:rPr>
                        <a:t>13.8</a:t>
                      </a:r>
                    </a:p>
                  </a:txBody>
                  <a:tcPr marL="68571" marR="68571" marT="34286" marB="3428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44790451"/>
                  </a:ext>
                </a:extLst>
              </a:tr>
              <a:tr h="281981">
                <a:tc>
                  <a:txBody>
                    <a:bodyPr/>
                    <a:lstStyle/>
                    <a:p>
                      <a:pPr algn="ctr" fontAlgn="t"/>
                      <a:r>
                        <a:rPr lang="en-US" sz="1300" b="0">
                          <a:effectLst/>
                        </a:rPr>
                        <a:t>Morning</a:t>
                      </a:r>
                    </a:p>
                  </a:txBody>
                  <a:tcPr marL="68571" marR="68571" marT="34286" marB="34286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300" b="0">
                          <a:effectLst/>
                        </a:rPr>
                        <a:t>Yes</a:t>
                      </a:r>
                    </a:p>
                  </a:txBody>
                  <a:tcPr marL="68571" marR="68571" marT="34286" marB="34286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300" b="0">
                          <a:effectLst/>
                        </a:rPr>
                        <a:t>Yes</a:t>
                      </a:r>
                    </a:p>
                  </a:txBody>
                  <a:tcPr marL="68571" marR="68571" marT="34286" marB="34286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300" b="0">
                          <a:effectLst/>
                        </a:rPr>
                        <a:t>6.5</a:t>
                      </a:r>
                    </a:p>
                  </a:txBody>
                  <a:tcPr marL="68571" marR="68571" marT="34286" marB="34286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300" b="0">
                          <a:effectLst/>
                        </a:rPr>
                        <a:t>5.8</a:t>
                      </a:r>
                    </a:p>
                  </a:txBody>
                  <a:tcPr marL="68571" marR="68571" marT="34286" marB="34286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3546468"/>
                  </a:ext>
                </a:extLst>
              </a:tr>
              <a:tr h="281981">
                <a:tc>
                  <a:txBody>
                    <a:bodyPr/>
                    <a:lstStyle/>
                    <a:p>
                      <a:pPr algn="ctr" fontAlgn="t"/>
                      <a:r>
                        <a:rPr lang="en-US" sz="1300" b="0">
                          <a:effectLst/>
                        </a:rPr>
                        <a:t>Afternoon</a:t>
                      </a:r>
                    </a:p>
                  </a:txBody>
                  <a:tcPr marL="68571" marR="68571" marT="34286" marB="3428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300" b="0">
                          <a:effectLst/>
                        </a:rPr>
                        <a:t>Yes</a:t>
                      </a:r>
                    </a:p>
                  </a:txBody>
                  <a:tcPr marL="68571" marR="68571" marT="34286" marB="3428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300" b="0">
                          <a:effectLst/>
                        </a:rPr>
                        <a:t>Yes</a:t>
                      </a:r>
                    </a:p>
                  </a:txBody>
                  <a:tcPr marL="68571" marR="68571" marT="34286" marB="3428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300" b="0">
                          <a:effectLst/>
                        </a:rPr>
                        <a:t>7</a:t>
                      </a:r>
                    </a:p>
                  </a:txBody>
                  <a:tcPr marL="68571" marR="68571" marT="34286" marB="3428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300" b="0">
                          <a:effectLst/>
                        </a:rPr>
                        <a:t>6</a:t>
                      </a:r>
                    </a:p>
                  </a:txBody>
                  <a:tcPr marL="68571" marR="68571" marT="34286" marB="3428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5851079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C1871172-AC8D-EA2D-B878-31956245702A}"/>
              </a:ext>
            </a:extLst>
          </p:cNvPr>
          <p:cNvSpPr txBox="1"/>
          <p:nvPr/>
        </p:nvSpPr>
        <p:spPr>
          <a:xfrm>
            <a:off x="505873" y="488920"/>
            <a:ext cx="7316465" cy="380869"/>
          </a:xfrm>
          <a:prstGeom prst="rect">
            <a:avLst/>
          </a:prstGeom>
          <a:noFill/>
        </p:spPr>
        <p:txBody>
          <a:bodyPr wrap="square" lIns="34286" tIns="17143" rIns="34286" bIns="17143" anchor="t">
            <a:spAutoFit/>
          </a:bodyPr>
          <a:lstStyle>
            <a:defPPr>
              <a:defRPr lang="en-US"/>
            </a:defPPr>
            <a:lvl1pPr marL="0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4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91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3337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783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2229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6674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1120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556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50" b="1">
                <a:solidFill>
                  <a:srgbClr val="1F6B3F"/>
                </a:solidFill>
                <a:latin typeface="Arial"/>
                <a:cs typeface="Arial"/>
              </a:rPr>
              <a:t>Design</a:t>
            </a:r>
            <a:r>
              <a:rPr lang="en-US" sz="2250" b="1">
                <a:solidFill>
                  <a:srgbClr val="1F6B3F"/>
                </a:solidFill>
              </a:rPr>
              <a:t> and Analysis of Experiments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95F08E-0403-7E9E-1D15-9079AC43840C}"/>
              </a:ext>
            </a:extLst>
          </p:cNvPr>
          <p:cNvSpPr txBox="1"/>
          <p:nvPr/>
        </p:nvSpPr>
        <p:spPr>
          <a:xfrm>
            <a:off x="435986" y="1389880"/>
            <a:ext cx="45738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4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91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3337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783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2229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6674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1120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556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u="sng">
                <a:solidFill>
                  <a:srgbClr val="1F6B3F"/>
                </a:solidFill>
                <a:latin typeface="Aptos"/>
              </a:rPr>
              <a:t>Goal: Minimize Waiting Time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0D10591-4389-76AE-24C7-B1164BC7568C}"/>
              </a:ext>
            </a:extLst>
          </p:cNvPr>
          <p:cNvGrpSpPr/>
          <p:nvPr/>
        </p:nvGrpSpPr>
        <p:grpSpPr>
          <a:xfrm>
            <a:off x="327230" y="168707"/>
            <a:ext cx="7934484" cy="311944"/>
            <a:chOff x="327230" y="310225"/>
            <a:chExt cx="7934484" cy="311944"/>
          </a:xfrm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137745E4-882F-398F-A9B4-A44F1BFFF531}"/>
                </a:ext>
              </a:extLst>
            </p:cNvPr>
            <p:cNvSpPr/>
            <p:nvPr/>
          </p:nvSpPr>
          <p:spPr>
            <a:xfrm>
              <a:off x="327230" y="310225"/>
              <a:ext cx="1872714" cy="311944"/>
            </a:xfrm>
            <a:custGeom>
              <a:avLst/>
              <a:gdLst>
                <a:gd name="connsiteX0" fmla="*/ 0 w 1872714"/>
                <a:gd name="connsiteY0" fmla="*/ 0 h 749085"/>
                <a:gd name="connsiteX1" fmla="*/ 1498172 w 1872714"/>
                <a:gd name="connsiteY1" fmla="*/ 0 h 749085"/>
                <a:gd name="connsiteX2" fmla="*/ 1872714 w 1872714"/>
                <a:gd name="connsiteY2" fmla="*/ 374543 h 749085"/>
                <a:gd name="connsiteX3" fmla="*/ 1498172 w 1872714"/>
                <a:gd name="connsiteY3" fmla="*/ 749085 h 749085"/>
                <a:gd name="connsiteX4" fmla="*/ 0 w 1872714"/>
                <a:gd name="connsiteY4" fmla="*/ 749085 h 749085"/>
                <a:gd name="connsiteX5" fmla="*/ 374543 w 1872714"/>
                <a:gd name="connsiteY5" fmla="*/ 374543 h 749085"/>
                <a:gd name="connsiteX6" fmla="*/ 0 w 1872714"/>
                <a:gd name="connsiteY6" fmla="*/ 0 h 749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72714" h="749085">
                  <a:moveTo>
                    <a:pt x="0" y="0"/>
                  </a:moveTo>
                  <a:lnTo>
                    <a:pt x="1498172" y="0"/>
                  </a:lnTo>
                  <a:lnTo>
                    <a:pt x="1872714" y="374543"/>
                  </a:lnTo>
                  <a:lnTo>
                    <a:pt x="1498172" y="749085"/>
                  </a:lnTo>
                  <a:lnTo>
                    <a:pt x="0" y="749085"/>
                  </a:lnTo>
                  <a:lnTo>
                    <a:pt x="374543" y="374543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solidFill>
                <a:srgbClr val="1F6B3F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38551" tIns="21336" rIns="395878" bIns="21336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kern="1200">
                  <a:solidFill>
                    <a:schemeClr val="tx1"/>
                  </a:solidFill>
                  <a:latin typeface="Aptos" panose="020B0004020202020204" pitchFamily="34" charset="0"/>
                </a:rPr>
                <a:t>DEFINE</a:t>
              </a:r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EB4050A8-5B3E-0780-415F-D2D074942CD7}"/>
                </a:ext>
              </a:extLst>
            </p:cNvPr>
            <p:cNvSpPr/>
            <p:nvPr/>
          </p:nvSpPr>
          <p:spPr>
            <a:xfrm>
              <a:off x="1842672" y="310225"/>
              <a:ext cx="1872714" cy="311944"/>
            </a:xfrm>
            <a:custGeom>
              <a:avLst/>
              <a:gdLst>
                <a:gd name="connsiteX0" fmla="*/ 0 w 1872714"/>
                <a:gd name="connsiteY0" fmla="*/ 0 h 749085"/>
                <a:gd name="connsiteX1" fmla="*/ 1498172 w 1872714"/>
                <a:gd name="connsiteY1" fmla="*/ 0 h 749085"/>
                <a:gd name="connsiteX2" fmla="*/ 1872714 w 1872714"/>
                <a:gd name="connsiteY2" fmla="*/ 374543 h 749085"/>
                <a:gd name="connsiteX3" fmla="*/ 1498172 w 1872714"/>
                <a:gd name="connsiteY3" fmla="*/ 749085 h 749085"/>
                <a:gd name="connsiteX4" fmla="*/ 0 w 1872714"/>
                <a:gd name="connsiteY4" fmla="*/ 749085 h 749085"/>
                <a:gd name="connsiteX5" fmla="*/ 374543 w 1872714"/>
                <a:gd name="connsiteY5" fmla="*/ 374543 h 749085"/>
                <a:gd name="connsiteX6" fmla="*/ 0 w 1872714"/>
                <a:gd name="connsiteY6" fmla="*/ 0 h 749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72714" h="749085">
                  <a:moveTo>
                    <a:pt x="0" y="0"/>
                  </a:moveTo>
                  <a:lnTo>
                    <a:pt x="1498172" y="0"/>
                  </a:lnTo>
                  <a:lnTo>
                    <a:pt x="1872714" y="374543"/>
                  </a:lnTo>
                  <a:lnTo>
                    <a:pt x="1498172" y="749085"/>
                  </a:lnTo>
                  <a:lnTo>
                    <a:pt x="0" y="749085"/>
                  </a:lnTo>
                  <a:lnTo>
                    <a:pt x="374543" y="374543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solidFill>
                <a:srgbClr val="1F6B3F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38551" tIns="21336" rIns="395878" bIns="21336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kern="1200">
                  <a:solidFill>
                    <a:schemeClr val="tx1"/>
                  </a:solidFill>
                  <a:latin typeface="Aptos" panose="020B0004020202020204" pitchFamily="34" charset="0"/>
                </a:rPr>
                <a:t>MEASURE</a:t>
              </a:r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925F0FDB-EEDA-56EC-98F5-20C0431E62C6}"/>
                </a:ext>
              </a:extLst>
            </p:cNvPr>
            <p:cNvSpPr/>
            <p:nvPr/>
          </p:nvSpPr>
          <p:spPr>
            <a:xfrm>
              <a:off x="3358114" y="310225"/>
              <a:ext cx="1872714" cy="311944"/>
            </a:xfrm>
            <a:custGeom>
              <a:avLst/>
              <a:gdLst>
                <a:gd name="connsiteX0" fmla="*/ 0 w 1872714"/>
                <a:gd name="connsiteY0" fmla="*/ 0 h 749085"/>
                <a:gd name="connsiteX1" fmla="*/ 1498172 w 1872714"/>
                <a:gd name="connsiteY1" fmla="*/ 0 h 749085"/>
                <a:gd name="connsiteX2" fmla="*/ 1872714 w 1872714"/>
                <a:gd name="connsiteY2" fmla="*/ 374543 h 749085"/>
                <a:gd name="connsiteX3" fmla="*/ 1498172 w 1872714"/>
                <a:gd name="connsiteY3" fmla="*/ 749085 h 749085"/>
                <a:gd name="connsiteX4" fmla="*/ 0 w 1872714"/>
                <a:gd name="connsiteY4" fmla="*/ 749085 h 749085"/>
                <a:gd name="connsiteX5" fmla="*/ 374543 w 1872714"/>
                <a:gd name="connsiteY5" fmla="*/ 374543 h 749085"/>
                <a:gd name="connsiteX6" fmla="*/ 0 w 1872714"/>
                <a:gd name="connsiteY6" fmla="*/ 0 h 749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72714" h="749085">
                  <a:moveTo>
                    <a:pt x="0" y="0"/>
                  </a:moveTo>
                  <a:lnTo>
                    <a:pt x="1498172" y="0"/>
                  </a:lnTo>
                  <a:lnTo>
                    <a:pt x="1872714" y="374543"/>
                  </a:lnTo>
                  <a:lnTo>
                    <a:pt x="1498172" y="749085"/>
                  </a:lnTo>
                  <a:lnTo>
                    <a:pt x="0" y="749085"/>
                  </a:lnTo>
                  <a:lnTo>
                    <a:pt x="374543" y="3745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6B3F"/>
            </a:solidFill>
            <a:ln>
              <a:solidFill>
                <a:srgbClr val="1F6B3F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38551" tIns="21336" rIns="395878" bIns="21336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kern="1200">
                  <a:solidFill>
                    <a:schemeClr val="bg1"/>
                  </a:solidFill>
                  <a:latin typeface="Aptos" panose="020B0004020202020204" pitchFamily="34" charset="0"/>
                </a:rPr>
                <a:t>ANALYZE</a:t>
              </a:r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75923E87-96D2-0158-12A4-A4ACA4ADAC66}"/>
                </a:ext>
              </a:extLst>
            </p:cNvPr>
            <p:cNvSpPr/>
            <p:nvPr/>
          </p:nvSpPr>
          <p:spPr>
            <a:xfrm>
              <a:off x="4873556" y="310225"/>
              <a:ext cx="1872714" cy="311944"/>
            </a:xfrm>
            <a:custGeom>
              <a:avLst/>
              <a:gdLst>
                <a:gd name="connsiteX0" fmla="*/ 0 w 1872714"/>
                <a:gd name="connsiteY0" fmla="*/ 0 h 749085"/>
                <a:gd name="connsiteX1" fmla="*/ 1498172 w 1872714"/>
                <a:gd name="connsiteY1" fmla="*/ 0 h 749085"/>
                <a:gd name="connsiteX2" fmla="*/ 1872714 w 1872714"/>
                <a:gd name="connsiteY2" fmla="*/ 374543 h 749085"/>
                <a:gd name="connsiteX3" fmla="*/ 1498172 w 1872714"/>
                <a:gd name="connsiteY3" fmla="*/ 749085 h 749085"/>
                <a:gd name="connsiteX4" fmla="*/ 0 w 1872714"/>
                <a:gd name="connsiteY4" fmla="*/ 749085 h 749085"/>
                <a:gd name="connsiteX5" fmla="*/ 374543 w 1872714"/>
                <a:gd name="connsiteY5" fmla="*/ 374543 h 749085"/>
                <a:gd name="connsiteX6" fmla="*/ 0 w 1872714"/>
                <a:gd name="connsiteY6" fmla="*/ 0 h 749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72714" h="749085">
                  <a:moveTo>
                    <a:pt x="0" y="0"/>
                  </a:moveTo>
                  <a:lnTo>
                    <a:pt x="1498172" y="0"/>
                  </a:lnTo>
                  <a:lnTo>
                    <a:pt x="1872714" y="374543"/>
                  </a:lnTo>
                  <a:lnTo>
                    <a:pt x="1498172" y="749085"/>
                  </a:lnTo>
                  <a:lnTo>
                    <a:pt x="0" y="749085"/>
                  </a:lnTo>
                  <a:lnTo>
                    <a:pt x="374543" y="374543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solidFill>
                <a:srgbClr val="1F6B3F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38551" tIns="21336" rIns="395878" bIns="21336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kern="1200">
                  <a:solidFill>
                    <a:schemeClr val="tx1"/>
                  </a:solidFill>
                  <a:latin typeface="Aptos" panose="020B0004020202020204" pitchFamily="34" charset="0"/>
                </a:rPr>
                <a:t>IMPROVE</a:t>
              </a:r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408C2463-042E-1F87-3B01-6661CCFAB7E5}"/>
                </a:ext>
              </a:extLst>
            </p:cNvPr>
            <p:cNvSpPr/>
            <p:nvPr/>
          </p:nvSpPr>
          <p:spPr>
            <a:xfrm>
              <a:off x="6389000" y="310225"/>
              <a:ext cx="1872714" cy="311944"/>
            </a:xfrm>
            <a:custGeom>
              <a:avLst/>
              <a:gdLst>
                <a:gd name="connsiteX0" fmla="*/ 0 w 1872714"/>
                <a:gd name="connsiteY0" fmla="*/ 0 h 749085"/>
                <a:gd name="connsiteX1" fmla="*/ 1498172 w 1872714"/>
                <a:gd name="connsiteY1" fmla="*/ 0 h 749085"/>
                <a:gd name="connsiteX2" fmla="*/ 1872714 w 1872714"/>
                <a:gd name="connsiteY2" fmla="*/ 374543 h 749085"/>
                <a:gd name="connsiteX3" fmla="*/ 1498172 w 1872714"/>
                <a:gd name="connsiteY3" fmla="*/ 749085 h 749085"/>
                <a:gd name="connsiteX4" fmla="*/ 0 w 1872714"/>
                <a:gd name="connsiteY4" fmla="*/ 749085 h 749085"/>
                <a:gd name="connsiteX5" fmla="*/ 374543 w 1872714"/>
                <a:gd name="connsiteY5" fmla="*/ 374543 h 749085"/>
                <a:gd name="connsiteX6" fmla="*/ 0 w 1872714"/>
                <a:gd name="connsiteY6" fmla="*/ 0 h 749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72714" h="749085">
                  <a:moveTo>
                    <a:pt x="0" y="0"/>
                  </a:moveTo>
                  <a:lnTo>
                    <a:pt x="1498172" y="0"/>
                  </a:lnTo>
                  <a:lnTo>
                    <a:pt x="1872714" y="374543"/>
                  </a:lnTo>
                  <a:lnTo>
                    <a:pt x="1498172" y="749085"/>
                  </a:lnTo>
                  <a:lnTo>
                    <a:pt x="0" y="749085"/>
                  </a:lnTo>
                  <a:lnTo>
                    <a:pt x="374543" y="374543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solidFill>
                <a:srgbClr val="1F6B3F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38551" tIns="21336" rIns="395878" bIns="21336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kern="1200">
                  <a:solidFill>
                    <a:schemeClr val="tx1"/>
                  </a:solidFill>
                  <a:latin typeface="Aptos" panose="020B0004020202020204" pitchFamily="34" charset="0"/>
                </a:rPr>
                <a:t>CONTROL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14402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632EEA8-C0B9-1588-8AAB-54644E162B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5843" y="2068668"/>
            <a:ext cx="4409877" cy="293991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120BA1B-6E39-4B0B-32EC-F36C0FD14D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81" y="2068668"/>
            <a:ext cx="4409876" cy="2939918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DA2D3B66-132A-7778-6193-C7FF447E0AEB}"/>
              </a:ext>
            </a:extLst>
          </p:cNvPr>
          <p:cNvGrpSpPr/>
          <p:nvPr/>
        </p:nvGrpSpPr>
        <p:grpSpPr>
          <a:xfrm>
            <a:off x="327230" y="168707"/>
            <a:ext cx="7934484" cy="311944"/>
            <a:chOff x="327230" y="310225"/>
            <a:chExt cx="7934484" cy="311944"/>
          </a:xfrm>
        </p:grpSpPr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93B3BA5A-1972-FD0B-C758-009F75750391}"/>
                </a:ext>
              </a:extLst>
            </p:cNvPr>
            <p:cNvSpPr/>
            <p:nvPr/>
          </p:nvSpPr>
          <p:spPr>
            <a:xfrm>
              <a:off x="327230" y="310225"/>
              <a:ext cx="1872714" cy="311944"/>
            </a:xfrm>
            <a:custGeom>
              <a:avLst/>
              <a:gdLst>
                <a:gd name="connsiteX0" fmla="*/ 0 w 1872714"/>
                <a:gd name="connsiteY0" fmla="*/ 0 h 749085"/>
                <a:gd name="connsiteX1" fmla="*/ 1498172 w 1872714"/>
                <a:gd name="connsiteY1" fmla="*/ 0 h 749085"/>
                <a:gd name="connsiteX2" fmla="*/ 1872714 w 1872714"/>
                <a:gd name="connsiteY2" fmla="*/ 374543 h 749085"/>
                <a:gd name="connsiteX3" fmla="*/ 1498172 w 1872714"/>
                <a:gd name="connsiteY3" fmla="*/ 749085 h 749085"/>
                <a:gd name="connsiteX4" fmla="*/ 0 w 1872714"/>
                <a:gd name="connsiteY4" fmla="*/ 749085 h 749085"/>
                <a:gd name="connsiteX5" fmla="*/ 374543 w 1872714"/>
                <a:gd name="connsiteY5" fmla="*/ 374543 h 749085"/>
                <a:gd name="connsiteX6" fmla="*/ 0 w 1872714"/>
                <a:gd name="connsiteY6" fmla="*/ 0 h 749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72714" h="749085">
                  <a:moveTo>
                    <a:pt x="0" y="0"/>
                  </a:moveTo>
                  <a:lnTo>
                    <a:pt x="1498172" y="0"/>
                  </a:lnTo>
                  <a:lnTo>
                    <a:pt x="1872714" y="374543"/>
                  </a:lnTo>
                  <a:lnTo>
                    <a:pt x="1498172" y="749085"/>
                  </a:lnTo>
                  <a:lnTo>
                    <a:pt x="0" y="749085"/>
                  </a:lnTo>
                  <a:lnTo>
                    <a:pt x="374543" y="374543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solidFill>
                <a:srgbClr val="1F6B3F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38551" tIns="21336" rIns="395878" bIns="21336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kern="1200">
                  <a:solidFill>
                    <a:schemeClr val="tx1"/>
                  </a:solidFill>
                  <a:latin typeface="Aptos" panose="020B0004020202020204" pitchFamily="34" charset="0"/>
                </a:rPr>
                <a:t>DEFINE</a:t>
              </a:r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5E4A8D1C-A0D3-7D49-A1AE-473A1430CF88}"/>
                </a:ext>
              </a:extLst>
            </p:cNvPr>
            <p:cNvSpPr/>
            <p:nvPr/>
          </p:nvSpPr>
          <p:spPr>
            <a:xfrm>
              <a:off x="1842672" y="310225"/>
              <a:ext cx="1872714" cy="311944"/>
            </a:xfrm>
            <a:custGeom>
              <a:avLst/>
              <a:gdLst>
                <a:gd name="connsiteX0" fmla="*/ 0 w 1872714"/>
                <a:gd name="connsiteY0" fmla="*/ 0 h 749085"/>
                <a:gd name="connsiteX1" fmla="*/ 1498172 w 1872714"/>
                <a:gd name="connsiteY1" fmla="*/ 0 h 749085"/>
                <a:gd name="connsiteX2" fmla="*/ 1872714 w 1872714"/>
                <a:gd name="connsiteY2" fmla="*/ 374543 h 749085"/>
                <a:gd name="connsiteX3" fmla="*/ 1498172 w 1872714"/>
                <a:gd name="connsiteY3" fmla="*/ 749085 h 749085"/>
                <a:gd name="connsiteX4" fmla="*/ 0 w 1872714"/>
                <a:gd name="connsiteY4" fmla="*/ 749085 h 749085"/>
                <a:gd name="connsiteX5" fmla="*/ 374543 w 1872714"/>
                <a:gd name="connsiteY5" fmla="*/ 374543 h 749085"/>
                <a:gd name="connsiteX6" fmla="*/ 0 w 1872714"/>
                <a:gd name="connsiteY6" fmla="*/ 0 h 749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72714" h="749085">
                  <a:moveTo>
                    <a:pt x="0" y="0"/>
                  </a:moveTo>
                  <a:lnTo>
                    <a:pt x="1498172" y="0"/>
                  </a:lnTo>
                  <a:lnTo>
                    <a:pt x="1872714" y="374543"/>
                  </a:lnTo>
                  <a:lnTo>
                    <a:pt x="1498172" y="749085"/>
                  </a:lnTo>
                  <a:lnTo>
                    <a:pt x="0" y="749085"/>
                  </a:lnTo>
                  <a:lnTo>
                    <a:pt x="374543" y="374543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solidFill>
                <a:srgbClr val="1F6B3F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38551" tIns="21336" rIns="395878" bIns="21336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kern="1200">
                  <a:solidFill>
                    <a:schemeClr val="tx1"/>
                  </a:solidFill>
                  <a:latin typeface="Aptos" panose="020B0004020202020204" pitchFamily="34" charset="0"/>
                </a:rPr>
                <a:t>MEASURE</a:t>
              </a:r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2DBDB273-20F0-91A9-13BD-46FA3A691119}"/>
                </a:ext>
              </a:extLst>
            </p:cNvPr>
            <p:cNvSpPr/>
            <p:nvPr/>
          </p:nvSpPr>
          <p:spPr>
            <a:xfrm>
              <a:off x="3358114" y="310225"/>
              <a:ext cx="1872714" cy="311944"/>
            </a:xfrm>
            <a:custGeom>
              <a:avLst/>
              <a:gdLst>
                <a:gd name="connsiteX0" fmla="*/ 0 w 1872714"/>
                <a:gd name="connsiteY0" fmla="*/ 0 h 749085"/>
                <a:gd name="connsiteX1" fmla="*/ 1498172 w 1872714"/>
                <a:gd name="connsiteY1" fmla="*/ 0 h 749085"/>
                <a:gd name="connsiteX2" fmla="*/ 1872714 w 1872714"/>
                <a:gd name="connsiteY2" fmla="*/ 374543 h 749085"/>
                <a:gd name="connsiteX3" fmla="*/ 1498172 w 1872714"/>
                <a:gd name="connsiteY3" fmla="*/ 749085 h 749085"/>
                <a:gd name="connsiteX4" fmla="*/ 0 w 1872714"/>
                <a:gd name="connsiteY4" fmla="*/ 749085 h 749085"/>
                <a:gd name="connsiteX5" fmla="*/ 374543 w 1872714"/>
                <a:gd name="connsiteY5" fmla="*/ 374543 h 749085"/>
                <a:gd name="connsiteX6" fmla="*/ 0 w 1872714"/>
                <a:gd name="connsiteY6" fmla="*/ 0 h 749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72714" h="749085">
                  <a:moveTo>
                    <a:pt x="0" y="0"/>
                  </a:moveTo>
                  <a:lnTo>
                    <a:pt x="1498172" y="0"/>
                  </a:lnTo>
                  <a:lnTo>
                    <a:pt x="1872714" y="374543"/>
                  </a:lnTo>
                  <a:lnTo>
                    <a:pt x="1498172" y="749085"/>
                  </a:lnTo>
                  <a:lnTo>
                    <a:pt x="0" y="749085"/>
                  </a:lnTo>
                  <a:lnTo>
                    <a:pt x="374543" y="3745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6B3F"/>
            </a:solidFill>
            <a:ln>
              <a:solidFill>
                <a:srgbClr val="1F6B3F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38551" tIns="21336" rIns="395878" bIns="21336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kern="1200">
                  <a:solidFill>
                    <a:schemeClr val="bg1"/>
                  </a:solidFill>
                  <a:latin typeface="Aptos" panose="020B0004020202020204" pitchFamily="34" charset="0"/>
                </a:rPr>
                <a:t>ANALYZE</a:t>
              </a:r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20A859B9-3116-B3D2-A565-774FC548F7F5}"/>
                </a:ext>
              </a:extLst>
            </p:cNvPr>
            <p:cNvSpPr/>
            <p:nvPr/>
          </p:nvSpPr>
          <p:spPr>
            <a:xfrm>
              <a:off x="4873556" y="310225"/>
              <a:ext cx="1872714" cy="311944"/>
            </a:xfrm>
            <a:custGeom>
              <a:avLst/>
              <a:gdLst>
                <a:gd name="connsiteX0" fmla="*/ 0 w 1872714"/>
                <a:gd name="connsiteY0" fmla="*/ 0 h 749085"/>
                <a:gd name="connsiteX1" fmla="*/ 1498172 w 1872714"/>
                <a:gd name="connsiteY1" fmla="*/ 0 h 749085"/>
                <a:gd name="connsiteX2" fmla="*/ 1872714 w 1872714"/>
                <a:gd name="connsiteY2" fmla="*/ 374543 h 749085"/>
                <a:gd name="connsiteX3" fmla="*/ 1498172 w 1872714"/>
                <a:gd name="connsiteY3" fmla="*/ 749085 h 749085"/>
                <a:gd name="connsiteX4" fmla="*/ 0 w 1872714"/>
                <a:gd name="connsiteY4" fmla="*/ 749085 h 749085"/>
                <a:gd name="connsiteX5" fmla="*/ 374543 w 1872714"/>
                <a:gd name="connsiteY5" fmla="*/ 374543 h 749085"/>
                <a:gd name="connsiteX6" fmla="*/ 0 w 1872714"/>
                <a:gd name="connsiteY6" fmla="*/ 0 h 749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72714" h="749085">
                  <a:moveTo>
                    <a:pt x="0" y="0"/>
                  </a:moveTo>
                  <a:lnTo>
                    <a:pt x="1498172" y="0"/>
                  </a:lnTo>
                  <a:lnTo>
                    <a:pt x="1872714" y="374543"/>
                  </a:lnTo>
                  <a:lnTo>
                    <a:pt x="1498172" y="749085"/>
                  </a:lnTo>
                  <a:lnTo>
                    <a:pt x="0" y="749085"/>
                  </a:lnTo>
                  <a:lnTo>
                    <a:pt x="374543" y="374543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solidFill>
                <a:srgbClr val="1F6B3F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38551" tIns="21336" rIns="395878" bIns="21336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kern="1200">
                  <a:solidFill>
                    <a:schemeClr val="tx1"/>
                  </a:solidFill>
                  <a:latin typeface="Aptos" panose="020B0004020202020204" pitchFamily="34" charset="0"/>
                </a:rPr>
                <a:t>IMPROVE</a:t>
              </a:r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71EDF483-8B12-5DC3-71A0-A8FD07CE771E}"/>
                </a:ext>
              </a:extLst>
            </p:cNvPr>
            <p:cNvSpPr/>
            <p:nvPr/>
          </p:nvSpPr>
          <p:spPr>
            <a:xfrm>
              <a:off x="6389000" y="310225"/>
              <a:ext cx="1872714" cy="311944"/>
            </a:xfrm>
            <a:custGeom>
              <a:avLst/>
              <a:gdLst>
                <a:gd name="connsiteX0" fmla="*/ 0 w 1872714"/>
                <a:gd name="connsiteY0" fmla="*/ 0 h 749085"/>
                <a:gd name="connsiteX1" fmla="*/ 1498172 w 1872714"/>
                <a:gd name="connsiteY1" fmla="*/ 0 h 749085"/>
                <a:gd name="connsiteX2" fmla="*/ 1872714 w 1872714"/>
                <a:gd name="connsiteY2" fmla="*/ 374543 h 749085"/>
                <a:gd name="connsiteX3" fmla="*/ 1498172 w 1872714"/>
                <a:gd name="connsiteY3" fmla="*/ 749085 h 749085"/>
                <a:gd name="connsiteX4" fmla="*/ 0 w 1872714"/>
                <a:gd name="connsiteY4" fmla="*/ 749085 h 749085"/>
                <a:gd name="connsiteX5" fmla="*/ 374543 w 1872714"/>
                <a:gd name="connsiteY5" fmla="*/ 374543 h 749085"/>
                <a:gd name="connsiteX6" fmla="*/ 0 w 1872714"/>
                <a:gd name="connsiteY6" fmla="*/ 0 h 749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72714" h="749085">
                  <a:moveTo>
                    <a:pt x="0" y="0"/>
                  </a:moveTo>
                  <a:lnTo>
                    <a:pt x="1498172" y="0"/>
                  </a:lnTo>
                  <a:lnTo>
                    <a:pt x="1872714" y="374543"/>
                  </a:lnTo>
                  <a:lnTo>
                    <a:pt x="1498172" y="749085"/>
                  </a:lnTo>
                  <a:lnTo>
                    <a:pt x="0" y="749085"/>
                  </a:lnTo>
                  <a:lnTo>
                    <a:pt x="374543" y="374543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solidFill>
                <a:srgbClr val="1F6B3F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38551" tIns="21336" rIns="395878" bIns="21336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kern="1200">
                  <a:solidFill>
                    <a:schemeClr val="tx1"/>
                  </a:solidFill>
                  <a:latin typeface="Aptos" panose="020B0004020202020204" pitchFamily="34" charset="0"/>
                </a:rPr>
                <a:t>CONTROL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8B517D42-79B7-130A-F832-443CD5F5AE59}"/>
              </a:ext>
            </a:extLst>
          </p:cNvPr>
          <p:cNvSpPr txBox="1"/>
          <p:nvPr/>
        </p:nvSpPr>
        <p:spPr>
          <a:xfrm>
            <a:off x="435987" y="981247"/>
            <a:ext cx="39033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4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91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3337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783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2229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6674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1120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556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>
                <a:latin typeface="Aptos"/>
              </a:rPr>
              <a:t>2</a:t>
            </a:r>
            <a:r>
              <a:rPr lang="en-US" sz="1600" b="1" baseline="30000">
                <a:latin typeface="Aptos"/>
              </a:rPr>
              <a:t>3</a:t>
            </a:r>
            <a:r>
              <a:rPr lang="en-US" sz="1600" b="1">
                <a:latin typeface="Aptos"/>
              </a:rPr>
              <a:t> DOE with two replicates (16 Runs)</a:t>
            </a:r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4942E9FA-B783-BB10-77A8-CE2D0A7142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9089786"/>
              </p:ext>
            </p:extLst>
          </p:nvPr>
        </p:nvGraphicFramePr>
        <p:xfrm>
          <a:off x="4399465" y="929494"/>
          <a:ext cx="4308549" cy="10058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20775">
                  <a:extLst>
                    <a:ext uri="{9D8B030D-6E8A-4147-A177-3AD203B41FA5}">
                      <a16:colId xmlns:a16="http://schemas.microsoft.com/office/drawing/2014/main" val="1767742362"/>
                    </a:ext>
                  </a:extLst>
                </a:gridCol>
                <a:gridCol w="1293887">
                  <a:extLst>
                    <a:ext uri="{9D8B030D-6E8A-4147-A177-3AD203B41FA5}">
                      <a16:colId xmlns:a16="http://schemas.microsoft.com/office/drawing/2014/main" val="2307402374"/>
                    </a:ext>
                  </a:extLst>
                </a:gridCol>
                <a:gridCol w="1293887">
                  <a:extLst>
                    <a:ext uri="{9D8B030D-6E8A-4147-A177-3AD203B41FA5}">
                      <a16:colId xmlns:a16="http://schemas.microsoft.com/office/drawing/2014/main" val="1437701232"/>
                    </a:ext>
                  </a:extLst>
                </a:gridCol>
              </a:tblGrid>
              <a:tr h="251427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Factors</a:t>
                      </a:r>
                    </a:p>
                  </a:txBody>
                  <a:tcPr marL="68571" marR="68571" marT="34286" marB="34286"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6B3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Option 1</a:t>
                      </a:r>
                    </a:p>
                  </a:txBody>
                  <a:tcPr marL="68571" marR="68571" marT="34286" marB="34286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6B3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Option2</a:t>
                      </a:r>
                    </a:p>
                  </a:txBody>
                  <a:tcPr marL="68571" marR="68571" marT="34286" marB="34286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6B3F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109987"/>
                  </a:ext>
                </a:extLst>
              </a:tr>
              <a:tr h="251427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Time</a:t>
                      </a:r>
                    </a:p>
                  </a:txBody>
                  <a:tcPr marL="68571" marR="68571" marT="34286" marB="34286"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Morning</a:t>
                      </a:r>
                    </a:p>
                  </a:txBody>
                  <a:tcPr marL="68571" marR="68571" marT="34286" marB="34286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Afternoon</a:t>
                      </a:r>
                    </a:p>
                  </a:txBody>
                  <a:tcPr marL="68571" marR="68571" marT="34286" marB="34286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1410748"/>
                  </a:ext>
                </a:extLst>
              </a:tr>
              <a:tr h="251427">
                <a:tc>
                  <a:txBody>
                    <a:bodyPr/>
                    <a:lstStyle/>
                    <a:p>
                      <a:pPr algn="ctr"/>
                      <a:r>
                        <a:rPr lang="en-US" sz="1200" b="0">
                          <a:solidFill>
                            <a:srgbClr val="1F6B3F"/>
                          </a:solidFill>
                        </a:rPr>
                        <a:t>Self Checkout</a:t>
                      </a:r>
                    </a:p>
                  </a:txBody>
                  <a:tcPr marL="68571" marR="68571" marT="34286" marB="34286"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>
                          <a:solidFill>
                            <a:srgbClr val="1F6B3F"/>
                          </a:solidFill>
                        </a:rPr>
                        <a:t>No</a:t>
                      </a:r>
                    </a:p>
                  </a:txBody>
                  <a:tcPr marL="68571" marR="68571" marT="34286" marB="34286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>
                          <a:solidFill>
                            <a:srgbClr val="1F6B3F"/>
                          </a:solidFill>
                        </a:rPr>
                        <a:t>Yes</a:t>
                      </a:r>
                    </a:p>
                  </a:txBody>
                  <a:tcPr marL="68571" marR="68571" marT="34286" marB="34286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4227530"/>
                  </a:ext>
                </a:extLst>
              </a:tr>
              <a:tr h="251427">
                <a:tc>
                  <a:txBody>
                    <a:bodyPr/>
                    <a:lstStyle/>
                    <a:p>
                      <a:pPr algn="ctr"/>
                      <a:r>
                        <a:rPr lang="en-US" sz="1200" b="0">
                          <a:solidFill>
                            <a:srgbClr val="1F6B3F"/>
                          </a:solidFill>
                        </a:rPr>
                        <a:t>Summer Promotion</a:t>
                      </a:r>
                    </a:p>
                  </a:txBody>
                  <a:tcPr marL="68571" marR="68571" marT="34286" marB="34286"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>
                          <a:solidFill>
                            <a:srgbClr val="1F6B3F"/>
                          </a:solidFill>
                        </a:rPr>
                        <a:t>No</a:t>
                      </a:r>
                    </a:p>
                  </a:txBody>
                  <a:tcPr marL="68571" marR="68571" marT="34286" marB="34286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>
                          <a:solidFill>
                            <a:srgbClr val="1F6B3F"/>
                          </a:solidFill>
                        </a:rPr>
                        <a:t>Yes</a:t>
                      </a:r>
                    </a:p>
                  </a:txBody>
                  <a:tcPr marL="68571" marR="68571" marT="34286" marB="34286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3989433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1711D6E2-9D13-CA15-738E-63731847E60D}"/>
              </a:ext>
            </a:extLst>
          </p:cNvPr>
          <p:cNvSpPr txBox="1"/>
          <p:nvPr/>
        </p:nvSpPr>
        <p:spPr>
          <a:xfrm>
            <a:off x="505873" y="488920"/>
            <a:ext cx="7316465" cy="380869"/>
          </a:xfrm>
          <a:prstGeom prst="rect">
            <a:avLst/>
          </a:prstGeom>
          <a:noFill/>
        </p:spPr>
        <p:txBody>
          <a:bodyPr wrap="square" lIns="34286" tIns="17143" rIns="34286" bIns="17143" anchor="t">
            <a:spAutoFit/>
          </a:bodyPr>
          <a:lstStyle>
            <a:defPPr>
              <a:defRPr lang="en-US"/>
            </a:defPPr>
            <a:lvl1pPr marL="0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4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91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3337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783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2229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6674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1120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556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50" b="1">
                <a:solidFill>
                  <a:srgbClr val="1F6B3F"/>
                </a:solidFill>
                <a:latin typeface="Arial"/>
                <a:cs typeface="Arial"/>
              </a:rPr>
              <a:t>Design</a:t>
            </a:r>
            <a:r>
              <a:rPr lang="en-US" sz="2250" b="1">
                <a:solidFill>
                  <a:srgbClr val="1F6B3F"/>
                </a:solidFill>
              </a:rPr>
              <a:t> and Analysis of Experiments 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1BAADDE-E626-2F55-FA54-28769C79BC27}"/>
              </a:ext>
            </a:extLst>
          </p:cNvPr>
          <p:cNvSpPr txBox="1"/>
          <p:nvPr/>
        </p:nvSpPr>
        <p:spPr>
          <a:xfrm>
            <a:off x="435986" y="1389880"/>
            <a:ext cx="45738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4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91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3337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783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2229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6674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1120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556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u="sng">
                <a:solidFill>
                  <a:srgbClr val="1F6B3F"/>
                </a:solidFill>
                <a:latin typeface="Aptos"/>
              </a:rPr>
              <a:t>Goal: Minimize Waiting Time </a:t>
            </a:r>
          </a:p>
        </p:txBody>
      </p:sp>
    </p:spTree>
    <p:extLst>
      <p:ext uri="{BB962C8B-B14F-4D97-AF65-F5344CB8AC3E}">
        <p14:creationId xmlns:p14="http://schemas.microsoft.com/office/powerpoint/2010/main" val="3634904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A6869FD8-2AF4-9A8A-7A86-E223FFE33D19}"/>
              </a:ext>
            </a:extLst>
          </p:cNvPr>
          <p:cNvGrpSpPr/>
          <p:nvPr/>
        </p:nvGrpSpPr>
        <p:grpSpPr>
          <a:xfrm>
            <a:off x="1580624" y="1635154"/>
            <a:ext cx="5874550" cy="3519232"/>
            <a:chOff x="2332812" y="1331144"/>
            <a:chExt cx="7198631" cy="431244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50D40BA-DEC1-7FD3-38A2-073AE4FBB9B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32812" y="1331144"/>
              <a:ext cx="7198631" cy="4312441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C74A052A-AECB-D74E-69EB-9A930355802A}"/>
                </a:ext>
              </a:extLst>
            </p:cNvPr>
            <p:cNvSpPr txBox="1"/>
            <p:nvPr/>
          </p:nvSpPr>
          <p:spPr>
            <a:xfrm>
              <a:off x="4435028" y="5249976"/>
              <a:ext cx="2082801" cy="36938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1828891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914446" algn="l" defTabSz="1828891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828891" algn="l" defTabSz="1828891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743337" algn="l" defTabSz="1828891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57783" algn="l" defTabSz="1828891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572229" algn="l" defTabSz="1828891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486674" algn="l" defTabSz="1828891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401120" algn="l" defTabSz="1828891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7315566" algn="l" defTabSz="1828891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>
                  <a:latin typeface="Aptos"/>
                </a:rPr>
                <a:t>Self Checkout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CFBA6960-82A4-5EB4-1699-E74475B209F5}"/>
              </a:ext>
            </a:extLst>
          </p:cNvPr>
          <p:cNvSpPr txBox="1"/>
          <p:nvPr/>
        </p:nvSpPr>
        <p:spPr>
          <a:xfrm>
            <a:off x="846792" y="916834"/>
            <a:ext cx="6619268" cy="744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4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91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3337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783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2229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6674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1120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556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sz="1200" b="1">
                <a:latin typeface="Aptos"/>
              </a:rPr>
              <a:t>Recommendations to MINIMIZE waiting time at QST Starbucks: </a:t>
            </a:r>
          </a:p>
          <a:p>
            <a:pPr marL="214313" indent="-214313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200">
                <a:latin typeface="Aptos"/>
              </a:rPr>
              <a:t>Without the summer promotion</a:t>
            </a:r>
            <a:r>
              <a:rPr lang="en-US" sz="1200" b="1">
                <a:latin typeface="Aptos"/>
              </a:rPr>
              <a:t>, </a:t>
            </a:r>
            <a:r>
              <a:rPr lang="en-US" sz="1200" b="1">
                <a:solidFill>
                  <a:srgbClr val="1F6B3F"/>
                </a:solidFill>
                <a:latin typeface="Aptos"/>
              </a:rPr>
              <a:t>the Self Checkout Kiosk should BE implemented.</a:t>
            </a:r>
          </a:p>
          <a:p>
            <a:pPr marL="214313" indent="-214313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200">
                <a:latin typeface="Aptos"/>
              </a:rPr>
              <a:t>During the Summer promotion, </a:t>
            </a:r>
            <a:r>
              <a:rPr lang="en-US" sz="1200" b="1">
                <a:solidFill>
                  <a:srgbClr val="1F6B3F"/>
                </a:solidFill>
                <a:latin typeface="Aptos"/>
              </a:rPr>
              <a:t>the Self Checkout Kiosk should BE implemented. 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8B5A660-3856-A1B8-A7A3-B3B36446F56F}"/>
              </a:ext>
            </a:extLst>
          </p:cNvPr>
          <p:cNvGrpSpPr/>
          <p:nvPr/>
        </p:nvGrpSpPr>
        <p:grpSpPr>
          <a:xfrm>
            <a:off x="327230" y="168707"/>
            <a:ext cx="7934484" cy="311944"/>
            <a:chOff x="327230" y="310225"/>
            <a:chExt cx="7934484" cy="311944"/>
          </a:xfrm>
        </p:grpSpPr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D50EDC0B-EAC7-320B-69B1-A7132A620713}"/>
                </a:ext>
              </a:extLst>
            </p:cNvPr>
            <p:cNvSpPr/>
            <p:nvPr/>
          </p:nvSpPr>
          <p:spPr>
            <a:xfrm>
              <a:off x="327230" y="310225"/>
              <a:ext cx="1872714" cy="311944"/>
            </a:xfrm>
            <a:custGeom>
              <a:avLst/>
              <a:gdLst>
                <a:gd name="connsiteX0" fmla="*/ 0 w 1872714"/>
                <a:gd name="connsiteY0" fmla="*/ 0 h 749085"/>
                <a:gd name="connsiteX1" fmla="*/ 1498172 w 1872714"/>
                <a:gd name="connsiteY1" fmla="*/ 0 h 749085"/>
                <a:gd name="connsiteX2" fmla="*/ 1872714 w 1872714"/>
                <a:gd name="connsiteY2" fmla="*/ 374543 h 749085"/>
                <a:gd name="connsiteX3" fmla="*/ 1498172 w 1872714"/>
                <a:gd name="connsiteY3" fmla="*/ 749085 h 749085"/>
                <a:gd name="connsiteX4" fmla="*/ 0 w 1872714"/>
                <a:gd name="connsiteY4" fmla="*/ 749085 h 749085"/>
                <a:gd name="connsiteX5" fmla="*/ 374543 w 1872714"/>
                <a:gd name="connsiteY5" fmla="*/ 374543 h 749085"/>
                <a:gd name="connsiteX6" fmla="*/ 0 w 1872714"/>
                <a:gd name="connsiteY6" fmla="*/ 0 h 749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72714" h="749085">
                  <a:moveTo>
                    <a:pt x="0" y="0"/>
                  </a:moveTo>
                  <a:lnTo>
                    <a:pt x="1498172" y="0"/>
                  </a:lnTo>
                  <a:lnTo>
                    <a:pt x="1872714" y="374543"/>
                  </a:lnTo>
                  <a:lnTo>
                    <a:pt x="1498172" y="749085"/>
                  </a:lnTo>
                  <a:lnTo>
                    <a:pt x="0" y="749085"/>
                  </a:lnTo>
                  <a:lnTo>
                    <a:pt x="374543" y="374543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solidFill>
                <a:srgbClr val="1F6B3F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38551" tIns="21336" rIns="395878" bIns="21336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kern="1200">
                  <a:solidFill>
                    <a:schemeClr val="tx1"/>
                  </a:solidFill>
                  <a:latin typeface="Aptos" panose="020B0004020202020204" pitchFamily="34" charset="0"/>
                </a:rPr>
                <a:t>DEFINE</a:t>
              </a:r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4499037E-E959-168A-87FA-3C1CC62CF442}"/>
                </a:ext>
              </a:extLst>
            </p:cNvPr>
            <p:cNvSpPr/>
            <p:nvPr/>
          </p:nvSpPr>
          <p:spPr>
            <a:xfrm>
              <a:off x="1842672" y="310225"/>
              <a:ext cx="1872714" cy="311944"/>
            </a:xfrm>
            <a:custGeom>
              <a:avLst/>
              <a:gdLst>
                <a:gd name="connsiteX0" fmla="*/ 0 w 1872714"/>
                <a:gd name="connsiteY0" fmla="*/ 0 h 749085"/>
                <a:gd name="connsiteX1" fmla="*/ 1498172 w 1872714"/>
                <a:gd name="connsiteY1" fmla="*/ 0 h 749085"/>
                <a:gd name="connsiteX2" fmla="*/ 1872714 w 1872714"/>
                <a:gd name="connsiteY2" fmla="*/ 374543 h 749085"/>
                <a:gd name="connsiteX3" fmla="*/ 1498172 w 1872714"/>
                <a:gd name="connsiteY3" fmla="*/ 749085 h 749085"/>
                <a:gd name="connsiteX4" fmla="*/ 0 w 1872714"/>
                <a:gd name="connsiteY4" fmla="*/ 749085 h 749085"/>
                <a:gd name="connsiteX5" fmla="*/ 374543 w 1872714"/>
                <a:gd name="connsiteY5" fmla="*/ 374543 h 749085"/>
                <a:gd name="connsiteX6" fmla="*/ 0 w 1872714"/>
                <a:gd name="connsiteY6" fmla="*/ 0 h 749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72714" h="749085">
                  <a:moveTo>
                    <a:pt x="0" y="0"/>
                  </a:moveTo>
                  <a:lnTo>
                    <a:pt x="1498172" y="0"/>
                  </a:lnTo>
                  <a:lnTo>
                    <a:pt x="1872714" y="374543"/>
                  </a:lnTo>
                  <a:lnTo>
                    <a:pt x="1498172" y="749085"/>
                  </a:lnTo>
                  <a:lnTo>
                    <a:pt x="0" y="749085"/>
                  </a:lnTo>
                  <a:lnTo>
                    <a:pt x="374543" y="374543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solidFill>
                <a:srgbClr val="1F6B3F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38551" tIns="21336" rIns="395878" bIns="21336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kern="1200">
                  <a:solidFill>
                    <a:schemeClr val="tx1"/>
                  </a:solidFill>
                  <a:latin typeface="Aptos" panose="020B0004020202020204" pitchFamily="34" charset="0"/>
                </a:rPr>
                <a:t>MEASURE</a:t>
              </a:r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86140BC5-8960-F84E-5B5D-3CB131103E7B}"/>
                </a:ext>
              </a:extLst>
            </p:cNvPr>
            <p:cNvSpPr/>
            <p:nvPr/>
          </p:nvSpPr>
          <p:spPr>
            <a:xfrm>
              <a:off x="3358114" y="310225"/>
              <a:ext cx="1872714" cy="311944"/>
            </a:xfrm>
            <a:custGeom>
              <a:avLst/>
              <a:gdLst>
                <a:gd name="connsiteX0" fmla="*/ 0 w 1872714"/>
                <a:gd name="connsiteY0" fmla="*/ 0 h 749085"/>
                <a:gd name="connsiteX1" fmla="*/ 1498172 w 1872714"/>
                <a:gd name="connsiteY1" fmla="*/ 0 h 749085"/>
                <a:gd name="connsiteX2" fmla="*/ 1872714 w 1872714"/>
                <a:gd name="connsiteY2" fmla="*/ 374543 h 749085"/>
                <a:gd name="connsiteX3" fmla="*/ 1498172 w 1872714"/>
                <a:gd name="connsiteY3" fmla="*/ 749085 h 749085"/>
                <a:gd name="connsiteX4" fmla="*/ 0 w 1872714"/>
                <a:gd name="connsiteY4" fmla="*/ 749085 h 749085"/>
                <a:gd name="connsiteX5" fmla="*/ 374543 w 1872714"/>
                <a:gd name="connsiteY5" fmla="*/ 374543 h 749085"/>
                <a:gd name="connsiteX6" fmla="*/ 0 w 1872714"/>
                <a:gd name="connsiteY6" fmla="*/ 0 h 749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72714" h="749085">
                  <a:moveTo>
                    <a:pt x="0" y="0"/>
                  </a:moveTo>
                  <a:lnTo>
                    <a:pt x="1498172" y="0"/>
                  </a:lnTo>
                  <a:lnTo>
                    <a:pt x="1872714" y="374543"/>
                  </a:lnTo>
                  <a:lnTo>
                    <a:pt x="1498172" y="749085"/>
                  </a:lnTo>
                  <a:lnTo>
                    <a:pt x="0" y="749085"/>
                  </a:lnTo>
                  <a:lnTo>
                    <a:pt x="374543" y="3745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6B3F"/>
            </a:solidFill>
            <a:ln>
              <a:solidFill>
                <a:srgbClr val="1F6B3F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38551" tIns="21336" rIns="395878" bIns="21336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kern="1200">
                  <a:solidFill>
                    <a:schemeClr val="bg1"/>
                  </a:solidFill>
                  <a:latin typeface="Aptos" panose="020B0004020202020204" pitchFamily="34" charset="0"/>
                </a:rPr>
                <a:t>ANALYZE</a:t>
              </a:r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D4DE60D5-7A20-27FF-1207-023295962595}"/>
                </a:ext>
              </a:extLst>
            </p:cNvPr>
            <p:cNvSpPr/>
            <p:nvPr/>
          </p:nvSpPr>
          <p:spPr>
            <a:xfrm>
              <a:off x="4873556" y="310225"/>
              <a:ext cx="1872714" cy="311944"/>
            </a:xfrm>
            <a:custGeom>
              <a:avLst/>
              <a:gdLst>
                <a:gd name="connsiteX0" fmla="*/ 0 w 1872714"/>
                <a:gd name="connsiteY0" fmla="*/ 0 h 749085"/>
                <a:gd name="connsiteX1" fmla="*/ 1498172 w 1872714"/>
                <a:gd name="connsiteY1" fmla="*/ 0 h 749085"/>
                <a:gd name="connsiteX2" fmla="*/ 1872714 w 1872714"/>
                <a:gd name="connsiteY2" fmla="*/ 374543 h 749085"/>
                <a:gd name="connsiteX3" fmla="*/ 1498172 w 1872714"/>
                <a:gd name="connsiteY3" fmla="*/ 749085 h 749085"/>
                <a:gd name="connsiteX4" fmla="*/ 0 w 1872714"/>
                <a:gd name="connsiteY4" fmla="*/ 749085 h 749085"/>
                <a:gd name="connsiteX5" fmla="*/ 374543 w 1872714"/>
                <a:gd name="connsiteY5" fmla="*/ 374543 h 749085"/>
                <a:gd name="connsiteX6" fmla="*/ 0 w 1872714"/>
                <a:gd name="connsiteY6" fmla="*/ 0 h 749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72714" h="749085">
                  <a:moveTo>
                    <a:pt x="0" y="0"/>
                  </a:moveTo>
                  <a:lnTo>
                    <a:pt x="1498172" y="0"/>
                  </a:lnTo>
                  <a:lnTo>
                    <a:pt x="1872714" y="374543"/>
                  </a:lnTo>
                  <a:lnTo>
                    <a:pt x="1498172" y="749085"/>
                  </a:lnTo>
                  <a:lnTo>
                    <a:pt x="0" y="749085"/>
                  </a:lnTo>
                  <a:lnTo>
                    <a:pt x="374543" y="374543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solidFill>
                <a:srgbClr val="1F6B3F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38551" tIns="21336" rIns="395878" bIns="21336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kern="1200">
                  <a:solidFill>
                    <a:schemeClr val="tx1"/>
                  </a:solidFill>
                  <a:latin typeface="Aptos" panose="020B0004020202020204" pitchFamily="34" charset="0"/>
                </a:rPr>
                <a:t>IMPROVE</a:t>
              </a:r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5F42C91F-3595-1BAF-9B57-6D8066CA087A}"/>
                </a:ext>
              </a:extLst>
            </p:cNvPr>
            <p:cNvSpPr/>
            <p:nvPr/>
          </p:nvSpPr>
          <p:spPr>
            <a:xfrm>
              <a:off x="6389000" y="310225"/>
              <a:ext cx="1872714" cy="311944"/>
            </a:xfrm>
            <a:custGeom>
              <a:avLst/>
              <a:gdLst>
                <a:gd name="connsiteX0" fmla="*/ 0 w 1872714"/>
                <a:gd name="connsiteY0" fmla="*/ 0 h 749085"/>
                <a:gd name="connsiteX1" fmla="*/ 1498172 w 1872714"/>
                <a:gd name="connsiteY1" fmla="*/ 0 h 749085"/>
                <a:gd name="connsiteX2" fmla="*/ 1872714 w 1872714"/>
                <a:gd name="connsiteY2" fmla="*/ 374543 h 749085"/>
                <a:gd name="connsiteX3" fmla="*/ 1498172 w 1872714"/>
                <a:gd name="connsiteY3" fmla="*/ 749085 h 749085"/>
                <a:gd name="connsiteX4" fmla="*/ 0 w 1872714"/>
                <a:gd name="connsiteY4" fmla="*/ 749085 h 749085"/>
                <a:gd name="connsiteX5" fmla="*/ 374543 w 1872714"/>
                <a:gd name="connsiteY5" fmla="*/ 374543 h 749085"/>
                <a:gd name="connsiteX6" fmla="*/ 0 w 1872714"/>
                <a:gd name="connsiteY6" fmla="*/ 0 h 749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72714" h="749085">
                  <a:moveTo>
                    <a:pt x="0" y="0"/>
                  </a:moveTo>
                  <a:lnTo>
                    <a:pt x="1498172" y="0"/>
                  </a:lnTo>
                  <a:lnTo>
                    <a:pt x="1872714" y="374543"/>
                  </a:lnTo>
                  <a:lnTo>
                    <a:pt x="1498172" y="749085"/>
                  </a:lnTo>
                  <a:lnTo>
                    <a:pt x="0" y="749085"/>
                  </a:lnTo>
                  <a:lnTo>
                    <a:pt x="374543" y="374543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solidFill>
                <a:srgbClr val="1F6B3F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38551" tIns="21336" rIns="395878" bIns="21336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kern="1200">
                  <a:solidFill>
                    <a:schemeClr val="tx1"/>
                  </a:solidFill>
                  <a:latin typeface="Aptos" panose="020B0004020202020204" pitchFamily="34" charset="0"/>
                </a:rPr>
                <a:t>CONTROL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812DDEAD-9B37-AA99-0CF7-44AF1A596C2C}"/>
              </a:ext>
            </a:extLst>
          </p:cNvPr>
          <p:cNvSpPr txBox="1"/>
          <p:nvPr/>
        </p:nvSpPr>
        <p:spPr>
          <a:xfrm>
            <a:off x="505873" y="488920"/>
            <a:ext cx="7316465" cy="380869"/>
          </a:xfrm>
          <a:prstGeom prst="rect">
            <a:avLst/>
          </a:prstGeom>
          <a:noFill/>
        </p:spPr>
        <p:txBody>
          <a:bodyPr wrap="square" lIns="34286" tIns="17143" rIns="34286" bIns="17143" anchor="t">
            <a:spAutoFit/>
          </a:bodyPr>
          <a:lstStyle>
            <a:defPPr>
              <a:defRPr lang="en-US"/>
            </a:defPPr>
            <a:lvl1pPr marL="0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4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91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3337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783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2229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6674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1120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556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50" b="1">
                <a:solidFill>
                  <a:srgbClr val="1F6B3F"/>
                </a:solidFill>
                <a:latin typeface="Arial"/>
                <a:cs typeface="Arial"/>
              </a:rPr>
              <a:t>Design</a:t>
            </a:r>
            <a:r>
              <a:rPr lang="en-US" sz="2250" b="1">
                <a:solidFill>
                  <a:srgbClr val="1F6B3F"/>
                </a:solidFill>
              </a:rPr>
              <a:t> and Analysis of Experiments </a:t>
            </a:r>
          </a:p>
        </p:txBody>
      </p:sp>
    </p:spTree>
    <p:extLst>
      <p:ext uri="{BB962C8B-B14F-4D97-AF65-F5344CB8AC3E}">
        <p14:creationId xmlns:p14="http://schemas.microsoft.com/office/powerpoint/2010/main" val="146342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1" name="Google Shape;539;g2c43d77b96f_0_499">
            <a:extLst>
              <a:ext uri="{FF2B5EF4-FFF2-40B4-BE49-F238E27FC236}">
                <a16:creationId xmlns:a16="http://schemas.microsoft.com/office/drawing/2014/main" id="{28167325-E2E2-6F56-5F24-FEA528B7EA2B}"/>
              </a:ext>
            </a:extLst>
          </p:cNvPr>
          <p:cNvSpPr/>
          <p:nvPr/>
        </p:nvSpPr>
        <p:spPr>
          <a:xfrm>
            <a:off x="327230" y="598501"/>
            <a:ext cx="7012876" cy="270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sz="2200" b="1">
                <a:solidFill>
                  <a:srgbClr val="007042"/>
                </a:solidFill>
                <a:ea typeface="Red Hat Display Black"/>
                <a:sym typeface="Red Hat Display Black"/>
              </a:rPr>
              <a:t>Process Waste Identification</a:t>
            </a:r>
            <a:endParaRPr lang="en-US" sz="2200" b="1">
              <a:solidFill>
                <a:srgbClr val="007042"/>
              </a:solidFill>
              <a:latin typeface="Red Hat Display Black"/>
              <a:ea typeface="Red Hat Display Black"/>
              <a:cs typeface="Red Hat Display Black"/>
            </a:endParaRPr>
          </a:p>
        </p:txBody>
      </p:sp>
      <p:graphicFrame>
        <p:nvGraphicFramePr>
          <p:cNvPr id="18" name="Diagram 17">
            <a:extLst>
              <a:ext uri="{FF2B5EF4-FFF2-40B4-BE49-F238E27FC236}">
                <a16:creationId xmlns:a16="http://schemas.microsoft.com/office/drawing/2014/main" id="{D9042C0E-5195-DBA2-729B-8B2E96A25B6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96054512"/>
              </p:ext>
            </p:extLst>
          </p:nvPr>
        </p:nvGraphicFramePr>
        <p:xfrm>
          <a:off x="-41563" y="-545520"/>
          <a:ext cx="9185561" cy="58344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6" name="Group 5">
            <a:extLst>
              <a:ext uri="{FF2B5EF4-FFF2-40B4-BE49-F238E27FC236}">
                <a16:creationId xmlns:a16="http://schemas.microsoft.com/office/drawing/2014/main" id="{EFA98241-BE1E-1642-3E19-52E7635D245C}"/>
              </a:ext>
            </a:extLst>
          </p:cNvPr>
          <p:cNvGrpSpPr/>
          <p:nvPr/>
        </p:nvGrpSpPr>
        <p:grpSpPr>
          <a:xfrm>
            <a:off x="327230" y="168707"/>
            <a:ext cx="7934484" cy="311944"/>
            <a:chOff x="327230" y="310225"/>
            <a:chExt cx="7934484" cy="311944"/>
          </a:xfrm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D47F490A-C4DA-D61A-70E8-B7A065752B16}"/>
                </a:ext>
              </a:extLst>
            </p:cNvPr>
            <p:cNvSpPr/>
            <p:nvPr/>
          </p:nvSpPr>
          <p:spPr>
            <a:xfrm>
              <a:off x="327230" y="310225"/>
              <a:ext cx="1872714" cy="311944"/>
            </a:xfrm>
            <a:custGeom>
              <a:avLst/>
              <a:gdLst>
                <a:gd name="connsiteX0" fmla="*/ 0 w 1872714"/>
                <a:gd name="connsiteY0" fmla="*/ 0 h 749085"/>
                <a:gd name="connsiteX1" fmla="*/ 1498172 w 1872714"/>
                <a:gd name="connsiteY1" fmla="*/ 0 h 749085"/>
                <a:gd name="connsiteX2" fmla="*/ 1872714 w 1872714"/>
                <a:gd name="connsiteY2" fmla="*/ 374543 h 749085"/>
                <a:gd name="connsiteX3" fmla="*/ 1498172 w 1872714"/>
                <a:gd name="connsiteY3" fmla="*/ 749085 h 749085"/>
                <a:gd name="connsiteX4" fmla="*/ 0 w 1872714"/>
                <a:gd name="connsiteY4" fmla="*/ 749085 h 749085"/>
                <a:gd name="connsiteX5" fmla="*/ 374543 w 1872714"/>
                <a:gd name="connsiteY5" fmla="*/ 374543 h 749085"/>
                <a:gd name="connsiteX6" fmla="*/ 0 w 1872714"/>
                <a:gd name="connsiteY6" fmla="*/ 0 h 749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72714" h="749085">
                  <a:moveTo>
                    <a:pt x="0" y="0"/>
                  </a:moveTo>
                  <a:lnTo>
                    <a:pt x="1498172" y="0"/>
                  </a:lnTo>
                  <a:lnTo>
                    <a:pt x="1872714" y="374543"/>
                  </a:lnTo>
                  <a:lnTo>
                    <a:pt x="1498172" y="749085"/>
                  </a:lnTo>
                  <a:lnTo>
                    <a:pt x="0" y="749085"/>
                  </a:lnTo>
                  <a:lnTo>
                    <a:pt x="374543" y="374543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solidFill>
                <a:srgbClr val="1F6B3F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38551" tIns="21336" rIns="395878" bIns="21336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kern="1200">
                  <a:solidFill>
                    <a:schemeClr val="tx1"/>
                  </a:solidFill>
                  <a:latin typeface="Aptos" panose="020B0004020202020204" pitchFamily="34" charset="0"/>
                </a:rPr>
                <a:t>DEFINE</a:t>
              </a:r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A9C5504B-F8FC-A06E-B5CF-BC3B0A10D334}"/>
                </a:ext>
              </a:extLst>
            </p:cNvPr>
            <p:cNvSpPr/>
            <p:nvPr/>
          </p:nvSpPr>
          <p:spPr>
            <a:xfrm>
              <a:off x="1842672" y="310225"/>
              <a:ext cx="1872714" cy="311944"/>
            </a:xfrm>
            <a:custGeom>
              <a:avLst/>
              <a:gdLst>
                <a:gd name="connsiteX0" fmla="*/ 0 w 1872714"/>
                <a:gd name="connsiteY0" fmla="*/ 0 h 749085"/>
                <a:gd name="connsiteX1" fmla="*/ 1498172 w 1872714"/>
                <a:gd name="connsiteY1" fmla="*/ 0 h 749085"/>
                <a:gd name="connsiteX2" fmla="*/ 1872714 w 1872714"/>
                <a:gd name="connsiteY2" fmla="*/ 374543 h 749085"/>
                <a:gd name="connsiteX3" fmla="*/ 1498172 w 1872714"/>
                <a:gd name="connsiteY3" fmla="*/ 749085 h 749085"/>
                <a:gd name="connsiteX4" fmla="*/ 0 w 1872714"/>
                <a:gd name="connsiteY4" fmla="*/ 749085 h 749085"/>
                <a:gd name="connsiteX5" fmla="*/ 374543 w 1872714"/>
                <a:gd name="connsiteY5" fmla="*/ 374543 h 749085"/>
                <a:gd name="connsiteX6" fmla="*/ 0 w 1872714"/>
                <a:gd name="connsiteY6" fmla="*/ 0 h 749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72714" h="749085">
                  <a:moveTo>
                    <a:pt x="0" y="0"/>
                  </a:moveTo>
                  <a:lnTo>
                    <a:pt x="1498172" y="0"/>
                  </a:lnTo>
                  <a:lnTo>
                    <a:pt x="1872714" y="374543"/>
                  </a:lnTo>
                  <a:lnTo>
                    <a:pt x="1498172" y="749085"/>
                  </a:lnTo>
                  <a:lnTo>
                    <a:pt x="0" y="749085"/>
                  </a:lnTo>
                  <a:lnTo>
                    <a:pt x="374543" y="374543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solidFill>
                <a:srgbClr val="1F6B3F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38551" tIns="21336" rIns="395878" bIns="21336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kern="1200">
                  <a:solidFill>
                    <a:schemeClr val="tx1"/>
                  </a:solidFill>
                  <a:latin typeface="Aptos" panose="020B0004020202020204" pitchFamily="34" charset="0"/>
                </a:rPr>
                <a:t>MEASURE</a:t>
              </a:r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6DF7176B-C362-9B89-E9E4-22125C8952B2}"/>
                </a:ext>
              </a:extLst>
            </p:cNvPr>
            <p:cNvSpPr/>
            <p:nvPr/>
          </p:nvSpPr>
          <p:spPr>
            <a:xfrm>
              <a:off x="3358114" y="310225"/>
              <a:ext cx="1872714" cy="311944"/>
            </a:xfrm>
            <a:custGeom>
              <a:avLst/>
              <a:gdLst>
                <a:gd name="connsiteX0" fmla="*/ 0 w 1872714"/>
                <a:gd name="connsiteY0" fmla="*/ 0 h 749085"/>
                <a:gd name="connsiteX1" fmla="*/ 1498172 w 1872714"/>
                <a:gd name="connsiteY1" fmla="*/ 0 h 749085"/>
                <a:gd name="connsiteX2" fmla="*/ 1872714 w 1872714"/>
                <a:gd name="connsiteY2" fmla="*/ 374543 h 749085"/>
                <a:gd name="connsiteX3" fmla="*/ 1498172 w 1872714"/>
                <a:gd name="connsiteY3" fmla="*/ 749085 h 749085"/>
                <a:gd name="connsiteX4" fmla="*/ 0 w 1872714"/>
                <a:gd name="connsiteY4" fmla="*/ 749085 h 749085"/>
                <a:gd name="connsiteX5" fmla="*/ 374543 w 1872714"/>
                <a:gd name="connsiteY5" fmla="*/ 374543 h 749085"/>
                <a:gd name="connsiteX6" fmla="*/ 0 w 1872714"/>
                <a:gd name="connsiteY6" fmla="*/ 0 h 749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72714" h="749085">
                  <a:moveTo>
                    <a:pt x="0" y="0"/>
                  </a:moveTo>
                  <a:lnTo>
                    <a:pt x="1498172" y="0"/>
                  </a:lnTo>
                  <a:lnTo>
                    <a:pt x="1872714" y="374543"/>
                  </a:lnTo>
                  <a:lnTo>
                    <a:pt x="1498172" y="749085"/>
                  </a:lnTo>
                  <a:lnTo>
                    <a:pt x="0" y="749085"/>
                  </a:lnTo>
                  <a:lnTo>
                    <a:pt x="374543" y="3745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6B3F"/>
            </a:solidFill>
            <a:ln>
              <a:solidFill>
                <a:srgbClr val="1F6B3F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38551" tIns="21336" rIns="395878" bIns="21336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kern="1200">
                  <a:solidFill>
                    <a:schemeClr val="bg1"/>
                  </a:solidFill>
                  <a:latin typeface="Aptos" panose="020B0004020202020204" pitchFamily="34" charset="0"/>
                </a:rPr>
                <a:t>ANALYZE</a:t>
              </a:r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416FA67E-C72A-330C-0C2C-02E98621C7C2}"/>
                </a:ext>
              </a:extLst>
            </p:cNvPr>
            <p:cNvSpPr/>
            <p:nvPr/>
          </p:nvSpPr>
          <p:spPr>
            <a:xfrm>
              <a:off x="4873556" y="310225"/>
              <a:ext cx="1872714" cy="311944"/>
            </a:xfrm>
            <a:custGeom>
              <a:avLst/>
              <a:gdLst>
                <a:gd name="connsiteX0" fmla="*/ 0 w 1872714"/>
                <a:gd name="connsiteY0" fmla="*/ 0 h 749085"/>
                <a:gd name="connsiteX1" fmla="*/ 1498172 w 1872714"/>
                <a:gd name="connsiteY1" fmla="*/ 0 h 749085"/>
                <a:gd name="connsiteX2" fmla="*/ 1872714 w 1872714"/>
                <a:gd name="connsiteY2" fmla="*/ 374543 h 749085"/>
                <a:gd name="connsiteX3" fmla="*/ 1498172 w 1872714"/>
                <a:gd name="connsiteY3" fmla="*/ 749085 h 749085"/>
                <a:gd name="connsiteX4" fmla="*/ 0 w 1872714"/>
                <a:gd name="connsiteY4" fmla="*/ 749085 h 749085"/>
                <a:gd name="connsiteX5" fmla="*/ 374543 w 1872714"/>
                <a:gd name="connsiteY5" fmla="*/ 374543 h 749085"/>
                <a:gd name="connsiteX6" fmla="*/ 0 w 1872714"/>
                <a:gd name="connsiteY6" fmla="*/ 0 h 749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72714" h="749085">
                  <a:moveTo>
                    <a:pt x="0" y="0"/>
                  </a:moveTo>
                  <a:lnTo>
                    <a:pt x="1498172" y="0"/>
                  </a:lnTo>
                  <a:lnTo>
                    <a:pt x="1872714" y="374543"/>
                  </a:lnTo>
                  <a:lnTo>
                    <a:pt x="1498172" y="749085"/>
                  </a:lnTo>
                  <a:lnTo>
                    <a:pt x="0" y="749085"/>
                  </a:lnTo>
                  <a:lnTo>
                    <a:pt x="374543" y="374543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solidFill>
                <a:srgbClr val="1F6B3F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38551" tIns="21336" rIns="395878" bIns="21336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kern="1200">
                  <a:solidFill>
                    <a:schemeClr val="tx1"/>
                  </a:solidFill>
                  <a:latin typeface="Aptos" panose="020B0004020202020204" pitchFamily="34" charset="0"/>
                </a:rPr>
                <a:t>IMPROVE</a:t>
              </a:r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3578280A-A152-3021-C893-737CCA1ED0F8}"/>
                </a:ext>
              </a:extLst>
            </p:cNvPr>
            <p:cNvSpPr/>
            <p:nvPr/>
          </p:nvSpPr>
          <p:spPr>
            <a:xfrm>
              <a:off x="6389000" y="310225"/>
              <a:ext cx="1872714" cy="311944"/>
            </a:xfrm>
            <a:custGeom>
              <a:avLst/>
              <a:gdLst>
                <a:gd name="connsiteX0" fmla="*/ 0 w 1872714"/>
                <a:gd name="connsiteY0" fmla="*/ 0 h 749085"/>
                <a:gd name="connsiteX1" fmla="*/ 1498172 w 1872714"/>
                <a:gd name="connsiteY1" fmla="*/ 0 h 749085"/>
                <a:gd name="connsiteX2" fmla="*/ 1872714 w 1872714"/>
                <a:gd name="connsiteY2" fmla="*/ 374543 h 749085"/>
                <a:gd name="connsiteX3" fmla="*/ 1498172 w 1872714"/>
                <a:gd name="connsiteY3" fmla="*/ 749085 h 749085"/>
                <a:gd name="connsiteX4" fmla="*/ 0 w 1872714"/>
                <a:gd name="connsiteY4" fmla="*/ 749085 h 749085"/>
                <a:gd name="connsiteX5" fmla="*/ 374543 w 1872714"/>
                <a:gd name="connsiteY5" fmla="*/ 374543 h 749085"/>
                <a:gd name="connsiteX6" fmla="*/ 0 w 1872714"/>
                <a:gd name="connsiteY6" fmla="*/ 0 h 749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72714" h="749085">
                  <a:moveTo>
                    <a:pt x="0" y="0"/>
                  </a:moveTo>
                  <a:lnTo>
                    <a:pt x="1498172" y="0"/>
                  </a:lnTo>
                  <a:lnTo>
                    <a:pt x="1872714" y="374543"/>
                  </a:lnTo>
                  <a:lnTo>
                    <a:pt x="1498172" y="749085"/>
                  </a:lnTo>
                  <a:lnTo>
                    <a:pt x="0" y="749085"/>
                  </a:lnTo>
                  <a:lnTo>
                    <a:pt x="374543" y="374543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solidFill>
                <a:srgbClr val="1F6B3F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38551" tIns="21336" rIns="395878" bIns="21336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kern="1200">
                  <a:solidFill>
                    <a:schemeClr val="tx1"/>
                  </a:solidFill>
                  <a:latin typeface="Aptos" panose="020B0004020202020204" pitchFamily="34" charset="0"/>
                </a:rPr>
                <a:t>CONTROL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63989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g2c43d77b96f_0_0"/>
          <p:cNvSpPr/>
          <p:nvPr/>
        </p:nvSpPr>
        <p:spPr>
          <a:xfrm>
            <a:off x="1219194" y="644591"/>
            <a:ext cx="7400861" cy="18952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FFFFFF"/>
              </a:buClr>
              <a:buSzPts val="24000"/>
            </a:pPr>
            <a:endParaRPr sz="2700">
              <a:solidFill>
                <a:schemeClr val="tx1"/>
              </a:solidFill>
              <a:latin typeface="Red Hat Display" panose="020B0604020202020204" charset="0"/>
              <a:ea typeface="Red Hat Display" panose="020B0604020202020204" charset="0"/>
              <a:cs typeface="Red Hat Display" panose="020B0604020202020204" charset="0"/>
              <a:sym typeface="Calibri"/>
            </a:endParaRPr>
          </a:p>
        </p:txBody>
      </p:sp>
      <p:pic>
        <p:nvPicPr>
          <p:cNvPr id="24" name="Google Shape;52;g2c43d77b96f_0_22" descr=" ">
            <a:extLst>
              <a:ext uri="{FF2B5EF4-FFF2-40B4-BE49-F238E27FC236}">
                <a16:creationId xmlns:a16="http://schemas.microsoft.com/office/drawing/2014/main" id="{0B6A1527-F39D-3A33-85EA-5A550E54B71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05502" y="2452242"/>
            <a:ext cx="609597" cy="609521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43;g2c43d77b96f_0_22">
            <a:extLst>
              <a:ext uri="{FF2B5EF4-FFF2-40B4-BE49-F238E27FC236}">
                <a16:creationId xmlns:a16="http://schemas.microsoft.com/office/drawing/2014/main" id="{34577526-4776-9390-3544-EE3D6EF99616}"/>
              </a:ext>
            </a:extLst>
          </p:cNvPr>
          <p:cNvSpPr/>
          <p:nvPr/>
        </p:nvSpPr>
        <p:spPr>
          <a:xfrm>
            <a:off x="2101058" y="714060"/>
            <a:ext cx="2621653" cy="390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007042"/>
              </a:buClr>
              <a:buSzPts val="12800"/>
            </a:pPr>
            <a:r>
              <a:rPr lang="en-US" sz="2250" b="1">
                <a:solidFill>
                  <a:srgbClr val="007042"/>
                </a:solidFill>
                <a:latin typeface="Arial" panose="020B0604020202020204" pitchFamily="34" charset="0"/>
                <a:ea typeface="Red Hat Display" panose="020B0604020202020204" charset="0"/>
                <a:cs typeface="Arial" panose="020B0604020202020204" pitchFamily="34" charset="0"/>
                <a:sym typeface="Red Hat Display Black"/>
              </a:rPr>
              <a:t>Ishikawa Diagram</a:t>
            </a:r>
            <a:endParaRPr sz="2250" b="1">
              <a:solidFill>
                <a:srgbClr val="007042"/>
              </a:solidFill>
              <a:latin typeface="Arial" panose="020B0604020202020204" pitchFamily="34" charset="0"/>
              <a:ea typeface="Red Hat Display" panose="020B0604020202020204" charset="0"/>
              <a:cs typeface="Arial" panose="020B0604020202020204" pitchFamily="34" charset="0"/>
              <a:sym typeface="Calibri"/>
            </a:endParaRPr>
          </a:p>
        </p:txBody>
      </p:sp>
      <p:sp>
        <p:nvSpPr>
          <p:cNvPr id="46" name="Arrow: Right 45">
            <a:extLst>
              <a:ext uri="{FF2B5EF4-FFF2-40B4-BE49-F238E27FC236}">
                <a16:creationId xmlns:a16="http://schemas.microsoft.com/office/drawing/2014/main" id="{1ED13D18-0AD9-0AFE-0320-596FDF1A5D09}"/>
              </a:ext>
            </a:extLst>
          </p:cNvPr>
          <p:cNvSpPr/>
          <p:nvPr/>
        </p:nvSpPr>
        <p:spPr>
          <a:xfrm>
            <a:off x="601825" y="2856062"/>
            <a:ext cx="6902670" cy="184408"/>
          </a:xfrm>
          <a:prstGeom prst="rightArrow">
            <a:avLst/>
          </a:prstGeom>
          <a:solidFill>
            <a:srgbClr val="00704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7">
              <a:solidFill>
                <a:schemeClr val="tx1"/>
              </a:solidFill>
              <a:latin typeface="Aptos" panose="020B0004020202020204" pitchFamily="34" charset="0"/>
              <a:ea typeface="Red Hat Display" panose="020B0604020202020204" charset="0"/>
              <a:cs typeface="Arial" panose="020B0604020202020204" pitchFamily="34" charset="0"/>
            </a:endParaRPr>
          </a:p>
        </p:txBody>
      </p:sp>
      <p:sp>
        <p:nvSpPr>
          <p:cNvPr id="47" name="Isosceles Triangle 46">
            <a:extLst>
              <a:ext uri="{FF2B5EF4-FFF2-40B4-BE49-F238E27FC236}">
                <a16:creationId xmlns:a16="http://schemas.microsoft.com/office/drawing/2014/main" id="{C8977EF4-BCD8-1F86-1C30-059CB646A4AF}"/>
              </a:ext>
            </a:extLst>
          </p:cNvPr>
          <p:cNvSpPr/>
          <p:nvPr/>
        </p:nvSpPr>
        <p:spPr>
          <a:xfrm rot="5400000">
            <a:off x="7186945" y="2615377"/>
            <a:ext cx="1372435" cy="689231"/>
          </a:xfrm>
          <a:prstGeom prst="triangle">
            <a:avLst/>
          </a:prstGeom>
          <a:solidFill>
            <a:srgbClr val="007042"/>
          </a:solidFill>
          <a:ln w="254000">
            <a:solidFill>
              <a:srgbClr val="00704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7">
              <a:solidFill>
                <a:schemeClr val="tx1"/>
              </a:solidFill>
              <a:latin typeface="Aptos" panose="020B0004020202020204" pitchFamily="34" charset="0"/>
              <a:ea typeface="Red Hat Display" panose="020B0604020202020204" charset="0"/>
              <a:cs typeface="Red Hat Display" panose="020B0604020202020204" charset="0"/>
            </a:endParaRPr>
          </a:p>
        </p:txBody>
      </p:sp>
      <p:sp>
        <p:nvSpPr>
          <p:cNvPr id="26" name="Google Shape;56;g2c43d77b96f_0_22">
            <a:extLst>
              <a:ext uri="{FF2B5EF4-FFF2-40B4-BE49-F238E27FC236}">
                <a16:creationId xmlns:a16="http://schemas.microsoft.com/office/drawing/2014/main" id="{45C5A5BF-9C89-F67B-1062-99390D94E233}"/>
              </a:ext>
            </a:extLst>
          </p:cNvPr>
          <p:cNvSpPr/>
          <p:nvPr/>
        </p:nvSpPr>
        <p:spPr>
          <a:xfrm>
            <a:off x="7168910" y="2647188"/>
            <a:ext cx="1345771" cy="829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>
              <a:buClr>
                <a:srgbClr val="0E0E0E"/>
              </a:buClr>
              <a:buSzPts val="4800"/>
            </a:pPr>
            <a:r>
              <a:rPr lang="en-US" sz="1350" b="1">
                <a:solidFill>
                  <a:schemeClr val="tx1"/>
                </a:solidFill>
                <a:ea typeface="Red Hat Display"/>
                <a:sym typeface="Red Hat Display Black"/>
              </a:rPr>
              <a:t>Long </a:t>
            </a:r>
            <a:endParaRPr lang="en-US" sz="1350" b="1">
              <a:solidFill>
                <a:schemeClr val="tx1"/>
              </a:solidFill>
              <a:latin typeface="Arial" panose="020B0604020202020204" pitchFamily="34" charset="0"/>
              <a:ea typeface="Red Hat Display" panose="020B0604020202020204" charset="0"/>
              <a:cs typeface="Arial" panose="020B0604020202020204" pitchFamily="34" charset="0"/>
            </a:endParaRPr>
          </a:p>
          <a:p>
            <a:pPr algn="ctr">
              <a:buClr>
                <a:srgbClr val="0E0E0E"/>
              </a:buClr>
              <a:buSzPts val="4800"/>
            </a:pPr>
            <a:r>
              <a:rPr lang="en-US" sz="1350" b="1">
                <a:solidFill>
                  <a:schemeClr val="tx1"/>
                </a:solidFill>
                <a:ea typeface="Red Hat Display"/>
                <a:sym typeface="Red Hat Display Black"/>
              </a:rPr>
              <a:t>Checkout</a:t>
            </a:r>
            <a:endParaRPr lang="en-US" sz="1350" b="1">
              <a:solidFill>
                <a:schemeClr val="tx1"/>
              </a:solidFill>
              <a:ea typeface="Red Hat Display"/>
            </a:endParaRPr>
          </a:p>
          <a:p>
            <a:pPr algn="ctr">
              <a:buClr>
                <a:srgbClr val="0E0E0E"/>
              </a:buClr>
              <a:buSzPts val="4800"/>
            </a:pPr>
            <a:r>
              <a:rPr lang="en-US" sz="1350" b="1">
                <a:solidFill>
                  <a:schemeClr val="tx1"/>
                </a:solidFill>
                <a:ea typeface="Red Hat Display"/>
                <a:sym typeface="Red Hat Display Black"/>
              </a:rPr>
              <a:t>Time</a:t>
            </a:r>
            <a:endParaRPr lang="en-US" sz="1350" b="1">
              <a:solidFill>
                <a:schemeClr val="tx1"/>
              </a:solidFill>
              <a:ea typeface="Red Hat Display"/>
            </a:endParaRPr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FE97642C-C7C8-7B67-C4C1-6B2ED10A2DFB}"/>
              </a:ext>
            </a:extLst>
          </p:cNvPr>
          <p:cNvSpPr/>
          <p:nvPr/>
        </p:nvSpPr>
        <p:spPr>
          <a:xfrm>
            <a:off x="320594" y="2560442"/>
            <a:ext cx="548577" cy="370844"/>
          </a:xfrm>
          <a:custGeom>
            <a:avLst/>
            <a:gdLst>
              <a:gd name="connsiteX0" fmla="*/ 55984 w 1548882"/>
              <a:gd name="connsiteY0" fmla="*/ 0 h 989045"/>
              <a:gd name="connsiteX1" fmla="*/ 55984 w 1548882"/>
              <a:gd name="connsiteY1" fmla="*/ 0 h 989045"/>
              <a:gd name="connsiteX2" fmla="*/ 634482 w 1548882"/>
              <a:gd name="connsiteY2" fmla="*/ 0 h 989045"/>
              <a:gd name="connsiteX3" fmla="*/ 1548882 w 1548882"/>
              <a:gd name="connsiteY3" fmla="*/ 989045 h 989045"/>
              <a:gd name="connsiteX4" fmla="*/ 821094 w 1548882"/>
              <a:gd name="connsiteY4" fmla="*/ 989045 h 989045"/>
              <a:gd name="connsiteX5" fmla="*/ 0 w 1548882"/>
              <a:gd name="connsiteY5" fmla="*/ 18661 h 989045"/>
              <a:gd name="connsiteX6" fmla="*/ 55984 w 1548882"/>
              <a:gd name="connsiteY6" fmla="*/ 0 h 989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48882" h="989045">
                <a:moveTo>
                  <a:pt x="55984" y="0"/>
                </a:moveTo>
                <a:lnTo>
                  <a:pt x="55984" y="0"/>
                </a:lnTo>
                <a:lnTo>
                  <a:pt x="634482" y="0"/>
                </a:lnTo>
                <a:lnTo>
                  <a:pt x="1548882" y="989045"/>
                </a:lnTo>
                <a:lnTo>
                  <a:pt x="821094" y="989045"/>
                </a:lnTo>
                <a:lnTo>
                  <a:pt x="0" y="18661"/>
                </a:lnTo>
                <a:lnTo>
                  <a:pt x="55984" y="0"/>
                </a:lnTo>
                <a:close/>
              </a:path>
            </a:pathLst>
          </a:custGeom>
          <a:solidFill>
            <a:srgbClr val="00704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7">
              <a:solidFill>
                <a:schemeClr val="tx1"/>
              </a:solidFill>
              <a:latin typeface="Aptos" panose="020B0004020202020204" pitchFamily="34" charset="0"/>
              <a:ea typeface="Red Hat Display" panose="020B0604020202020204" charset="0"/>
              <a:cs typeface="Arial" panose="020B0604020202020204" pitchFamily="34" charset="0"/>
            </a:endParaRPr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1BC8E1FB-D1A6-5D7F-C9E8-C402C6E2CE76}"/>
              </a:ext>
            </a:extLst>
          </p:cNvPr>
          <p:cNvSpPr/>
          <p:nvPr/>
        </p:nvSpPr>
        <p:spPr>
          <a:xfrm flipH="1">
            <a:off x="300872" y="2961771"/>
            <a:ext cx="539935" cy="394547"/>
          </a:xfrm>
          <a:custGeom>
            <a:avLst/>
            <a:gdLst>
              <a:gd name="connsiteX0" fmla="*/ 55984 w 1548882"/>
              <a:gd name="connsiteY0" fmla="*/ 0 h 989045"/>
              <a:gd name="connsiteX1" fmla="*/ 55984 w 1548882"/>
              <a:gd name="connsiteY1" fmla="*/ 0 h 989045"/>
              <a:gd name="connsiteX2" fmla="*/ 634482 w 1548882"/>
              <a:gd name="connsiteY2" fmla="*/ 0 h 989045"/>
              <a:gd name="connsiteX3" fmla="*/ 1548882 w 1548882"/>
              <a:gd name="connsiteY3" fmla="*/ 989045 h 989045"/>
              <a:gd name="connsiteX4" fmla="*/ 821094 w 1548882"/>
              <a:gd name="connsiteY4" fmla="*/ 989045 h 989045"/>
              <a:gd name="connsiteX5" fmla="*/ 0 w 1548882"/>
              <a:gd name="connsiteY5" fmla="*/ 18661 h 989045"/>
              <a:gd name="connsiteX6" fmla="*/ 55984 w 1548882"/>
              <a:gd name="connsiteY6" fmla="*/ 0 h 989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48882" h="989045">
                <a:moveTo>
                  <a:pt x="55984" y="0"/>
                </a:moveTo>
                <a:lnTo>
                  <a:pt x="55984" y="0"/>
                </a:lnTo>
                <a:lnTo>
                  <a:pt x="634482" y="0"/>
                </a:lnTo>
                <a:lnTo>
                  <a:pt x="1548882" y="989045"/>
                </a:lnTo>
                <a:lnTo>
                  <a:pt x="821094" y="989045"/>
                </a:lnTo>
                <a:lnTo>
                  <a:pt x="0" y="18661"/>
                </a:lnTo>
                <a:lnTo>
                  <a:pt x="55984" y="0"/>
                </a:lnTo>
                <a:close/>
              </a:path>
            </a:pathLst>
          </a:custGeom>
          <a:solidFill>
            <a:srgbClr val="00704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7">
              <a:solidFill>
                <a:schemeClr val="tx1"/>
              </a:solidFill>
              <a:latin typeface="Aptos" panose="020B0004020202020204" pitchFamily="34" charset="0"/>
              <a:ea typeface="Red Hat Display" panose="020B0604020202020204" charset="0"/>
              <a:cs typeface="Arial" panose="020B0604020202020204" pitchFamily="34" charset="0"/>
            </a:endParaRP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4D113A0D-F885-2ABC-6163-973FA911C874}"/>
              </a:ext>
            </a:extLst>
          </p:cNvPr>
          <p:cNvCxnSpPr>
            <a:cxnSpLocks/>
          </p:cNvCxnSpPr>
          <p:nvPr/>
        </p:nvCxnSpPr>
        <p:spPr>
          <a:xfrm>
            <a:off x="1720719" y="1418511"/>
            <a:ext cx="813766" cy="1539968"/>
          </a:xfrm>
          <a:prstGeom prst="line">
            <a:avLst/>
          </a:prstGeom>
          <a:ln w="190500">
            <a:solidFill>
              <a:srgbClr val="0070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B2BC9987-4A84-AA90-B58E-6121ECB951D6}"/>
              </a:ext>
            </a:extLst>
          </p:cNvPr>
          <p:cNvCxnSpPr>
            <a:cxnSpLocks/>
          </p:cNvCxnSpPr>
          <p:nvPr/>
        </p:nvCxnSpPr>
        <p:spPr>
          <a:xfrm>
            <a:off x="3881827" y="1410521"/>
            <a:ext cx="813766" cy="1539968"/>
          </a:xfrm>
          <a:prstGeom prst="line">
            <a:avLst/>
          </a:prstGeom>
          <a:ln w="190500">
            <a:solidFill>
              <a:srgbClr val="0070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279EA6A7-689E-CBC5-B2DB-54B218B4F87C}"/>
              </a:ext>
            </a:extLst>
          </p:cNvPr>
          <p:cNvCxnSpPr>
            <a:cxnSpLocks/>
          </p:cNvCxnSpPr>
          <p:nvPr/>
        </p:nvCxnSpPr>
        <p:spPr>
          <a:xfrm>
            <a:off x="6209391" y="1432258"/>
            <a:ext cx="813766" cy="1539968"/>
          </a:xfrm>
          <a:prstGeom prst="line">
            <a:avLst/>
          </a:prstGeom>
          <a:ln w="190500">
            <a:solidFill>
              <a:srgbClr val="0070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1FF46E6D-0F1C-BDFF-F127-B0AAFE2C4865}"/>
              </a:ext>
            </a:extLst>
          </p:cNvPr>
          <p:cNvCxnSpPr>
            <a:cxnSpLocks/>
          </p:cNvCxnSpPr>
          <p:nvPr/>
        </p:nvCxnSpPr>
        <p:spPr>
          <a:xfrm flipV="1">
            <a:off x="1773051" y="2928237"/>
            <a:ext cx="767776" cy="1357906"/>
          </a:xfrm>
          <a:prstGeom prst="line">
            <a:avLst/>
          </a:prstGeom>
          <a:ln w="190500">
            <a:solidFill>
              <a:srgbClr val="0070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3" name="Picture 1032">
            <a:extLst>
              <a:ext uri="{FF2B5EF4-FFF2-40B4-BE49-F238E27FC236}">
                <a16:creationId xmlns:a16="http://schemas.microsoft.com/office/drawing/2014/main" id="{749753E0-1347-AEFB-90F4-06560FF0E3E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2262" y="1275433"/>
            <a:ext cx="1427634" cy="2567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4" name="Picture 1033">
            <a:extLst>
              <a:ext uri="{FF2B5EF4-FFF2-40B4-BE49-F238E27FC236}">
                <a16:creationId xmlns:a16="http://schemas.microsoft.com/office/drawing/2014/main" id="{BB2845AE-4C36-6F1D-82A7-7A4B36CF384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77" y="1254469"/>
            <a:ext cx="1427634" cy="25676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37" name="Straight Connector 1036">
            <a:extLst>
              <a:ext uri="{FF2B5EF4-FFF2-40B4-BE49-F238E27FC236}">
                <a16:creationId xmlns:a16="http://schemas.microsoft.com/office/drawing/2014/main" id="{740ADC4F-A895-DFFB-7B90-2531AEE65A88}"/>
              </a:ext>
            </a:extLst>
          </p:cNvPr>
          <p:cNvCxnSpPr>
            <a:cxnSpLocks/>
          </p:cNvCxnSpPr>
          <p:nvPr/>
        </p:nvCxnSpPr>
        <p:spPr>
          <a:xfrm flipV="1">
            <a:off x="3924721" y="2928237"/>
            <a:ext cx="767776" cy="1357906"/>
          </a:xfrm>
          <a:prstGeom prst="line">
            <a:avLst/>
          </a:prstGeom>
          <a:ln w="190500">
            <a:solidFill>
              <a:srgbClr val="0070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8" name="Straight Connector 1037">
            <a:extLst>
              <a:ext uri="{FF2B5EF4-FFF2-40B4-BE49-F238E27FC236}">
                <a16:creationId xmlns:a16="http://schemas.microsoft.com/office/drawing/2014/main" id="{6CE4EA93-8A65-2338-6BF7-FCC4DD21546A}"/>
              </a:ext>
            </a:extLst>
          </p:cNvPr>
          <p:cNvCxnSpPr>
            <a:cxnSpLocks/>
          </p:cNvCxnSpPr>
          <p:nvPr/>
        </p:nvCxnSpPr>
        <p:spPr>
          <a:xfrm flipV="1">
            <a:off x="6250493" y="2937292"/>
            <a:ext cx="767776" cy="1357906"/>
          </a:xfrm>
          <a:prstGeom prst="line">
            <a:avLst/>
          </a:prstGeom>
          <a:ln w="190500">
            <a:solidFill>
              <a:srgbClr val="0070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9" name="Picture 1038">
            <a:extLst>
              <a:ext uri="{FF2B5EF4-FFF2-40B4-BE49-F238E27FC236}">
                <a16:creationId xmlns:a16="http://schemas.microsoft.com/office/drawing/2014/main" id="{2594ED74-2D38-8164-44CA-632BAB9080A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9602" y="4221287"/>
            <a:ext cx="1427634" cy="256765"/>
          </a:xfrm>
          <a:prstGeom prst="rect">
            <a:avLst/>
          </a:prstGeom>
          <a:noFill/>
          <a:ln>
            <a:noFill/>
          </a:ln>
        </p:spPr>
      </p:pic>
      <p:sp>
        <p:nvSpPr>
          <p:cNvPr id="1042" name="TextBox 1041">
            <a:extLst>
              <a:ext uri="{FF2B5EF4-FFF2-40B4-BE49-F238E27FC236}">
                <a16:creationId xmlns:a16="http://schemas.microsoft.com/office/drawing/2014/main" id="{F193CBC3-AD34-7C97-624D-E59577DE78E5}"/>
              </a:ext>
            </a:extLst>
          </p:cNvPr>
          <p:cNvSpPr txBox="1"/>
          <p:nvPr/>
        </p:nvSpPr>
        <p:spPr>
          <a:xfrm>
            <a:off x="5062016" y="1261125"/>
            <a:ext cx="1104283" cy="3307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300"/>
              </a:spcAft>
            </a:pPr>
            <a:r>
              <a:rPr lang="en-US" sz="1500" b="1">
                <a:solidFill>
                  <a:schemeClr val="tx1"/>
                </a:solidFill>
                <a:latin typeface="Aptos" panose="020B0004020202020204" pitchFamily="34" charset="0"/>
                <a:ea typeface="Red Hat Display" panose="020B0604020202020204" charset="0"/>
                <a:cs typeface="Arial" panose="020B0604020202020204" pitchFamily="34" charset="0"/>
              </a:rPr>
              <a:t>Machines</a:t>
            </a:r>
          </a:p>
        </p:txBody>
      </p:sp>
      <p:sp>
        <p:nvSpPr>
          <p:cNvPr id="1044" name="TextBox 1043">
            <a:extLst>
              <a:ext uri="{FF2B5EF4-FFF2-40B4-BE49-F238E27FC236}">
                <a16:creationId xmlns:a16="http://schemas.microsoft.com/office/drawing/2014/main" id="{8DB95773-A3A4-E664-38FF-18E90C0B14DD}"/>
              </a:ext>
            </a:extLst>
          </p:cNvPr>
          <p:cNvSpPr txBox="1"/>
          <p:nvPr/>
        </p:nvSpPr>
        <p:spPr>
          <a:xfrm>
            <a:off x="603292" y="1223826"/>
            <a:ext cx="1104283" cy="3307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300"/>
              </a:spcAft>
            </a:pPr>
            <a:r>
              <a:rPr lang="en-US" sz="1500" b="1">
                <a:solidFill>
                  <a:schemeClr val="tx1"/>
                </a:solidFill>
                <a:latin typeface="Aptos" panose="020B0004020202020204" pitchFamily="34" charset="0"/>
                <a:ea typeface="Red Hat Display" panose="020B0604020202020204" charset="0"/>
                <a:cs typeface="Arial" panose="020B0604020202020204" pitchFamily="34" charset="0"/>
              </a:rPr>
              <a:t>People</a:t>
            </a:r>
          </a:p>
        </p:txBody>
      </p:sp>
      <p:pic>
        <p:nvPicPr>
          <p:cNvPr id="1052" name="Picture 1051">
            <a:extLst>
              <a:ext uri="{FF2B5EF4-FFF2-40B4-BE49-F238E27FC236}">
                <a16:creationId xmlns:a16="http://schemas.microsoft.com/office/drawing/2014/main" id="{CDF3C715-227F-5CDA-3F22-C95B2B5C9D1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0031" y="4226285"/>
            <a:ext cx="1427634" cy="256765"/>
          </a:xfrm>
          <a:prstGeom prst="rect">
            <a:avLst/>
          </a:prstGeom>
          <a:noFill/>
          <a:ln>
            <a:noFill/>
          </a:ln>
        </p:spPr>
      </p:pic>
      <p:sp>
        <p:nvSpPr>
          <p:cNvPr id="1055" name="TextBox 1054">
            <a:extLst>
              <a:ext uri="{FF2B5EF4-FFF2-40B4-BE49-F238E27FC236}">
                <a16:creationId xmlns:a16="http://schemas.microsoft.com/office/drawing/2014/main" id="{E8636AF6-AF10-54DB-09AB-12FAD32FF3F0}"/>
              </a:ext>
            </a:extLst>
          </p:cNvPr>
          <p:cNvSpPr txBox="1"/>
          <p:nvPr/>
        </p:nvSpPr>
        <p:spPr>
          <a:xfrm>
            <a:off x="2384336" y="4200429"/>
            <a:ext cx="1804275" cy="3070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300"/>
              </a:spcAft>
            </a:pPr>
            <a:r>
              <a:rPr lang="en-US" sz="1350" b="1">
                <a:solidFill>
                  <a:schemeClr val="tx1"/>
                </a:solidFill>
                <a:latin typeface="Aptos" panose="020B0004020202020204" pitchFamily="34" charset="0"/>
                <a:ea typeface="Red Hat Display" panose="020B0604020202020204" charset="0"/>
                <a:cs typeface="Arial" panose="020B0604020202020204" pitchFamily="34" charset="0"/>
              </a:rPr>
              <a:t>Environment</a:t>
            </a:r>
          </a:p>
        </p:txBody>
      </p:sp>
      <p:sp>
        <p:nvSpPr>
          <p:cNvPr id="1056" name="TextBox 1055">
            <a:extLst>
              <a:ext uri="{FF2B5EF4-FFF2-40B4-BE49-F238E27FC236}">
                <a16:creationId xmlns:a16="http://schemas.microsoft.com/office/drawing/2014/main" id="{5E7EEB6A-53EC-857E-4F2D-F9FB1E6E9333}"/>
              </a:ext>
            </a:extLst>
          </p:cNvPr>
          <p:cNvSpPr txBox="1"/>
          <p:nvPr/>
        </p:nvSpPr>
        <p:spPr>
          <a:xfrm>
            <a:off x="4819182" y="4200429"/>
            <a:ext cx="1589952" cy="3070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300"/>
              </a:spcAft>
            </a:pPr>
            <a:r>
              <a:rPr lang="en-US" sz="1350" b="1">
                <a:solidFill>
                  <a:schemeClr val="tx1"/>
                </a:solidFill>
                <a:latin typeface="Aptos" panose="020B0004020202020204" pitchFamily="34" charset="0"/>
                <a:ea typeface="Red Hat Display" panose="020B0604020202020204" charset="0"/>
                <a:cs typeface="Arial" panose="020B0604020202020204" pitchFamily="34" charset="0"/>
              </a:rPr>
              <a:t>Management</a:t>
            </a:r>
          </a:p>
        </p:txBody>
      </p:sp>
      <p:pic>
        <p:nvPicPr>
          <p:cNvPr id="1050" name="Picture 1049">
            <a:extLst>
              <a:ext uri="{FF2B5EF4-FFF2-40B4-BE49-F238E27FC236}">
                <a16:creationId xmlns:a16="http://schemas.microsoft.com/office/drawing/2014/main" id="{A2BCD0D6-DC94-F6F2-572E-122BD6AB73B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7276" y="1253365"/>
            <a:ext cx="1427634" cy="256765"/>
          </a:xfrm>
          <a:prstGeom prst="rect">
            <a:avLst/>
          </a:prstGeom>
          <a:noFill/>
          <a:ln>
            <a:noFill/>
          </a:ln>
        </p:spPr>
      </p:pic>
      <p:sp>
        <p:nvSpPr>
          <p:cNvPr id="1057" name="TextBox 1056">
            <a:extLst>
              <a:ext uri="{FF2B5EF4-FFF2-40B4-BE49-F238E27FC236}">
                <a16:creationId xmlns:a16="http://schemas.microsoft.com/office/drawing/2014/main" id="{C4F40A9B-2FEE-81FE-BD4A-B80EADED88D5}"/>
              </a:ext>
            </a:extLst>
          </p:cNvPr>
          <p:cNvSpPr txBox="1"/>
          <p:nvPr/>
        </p:nvSpPr>
        <p:spPr>
          <a:xfrm>
            <a:off x="2686656" y="1217213"/>
            <a:ext cx="1104283" cy="3307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300"/>
              </a:spcAft>
            </a:pPr>
            <a:r>
              <a:rPr lang="en-US" sz="1500" b="1">
                <a:solidFill>
                  <a:schemeClr val="tx1"/>
                </a:solidFill>
                <a:latin typeface="Aptos" panose="020B0004020202020204" pitchFamily="34" charset="0"/>
                <a:ea typeface="Red Hat Display" panose="020B0604020202020204" charset="0"/>
                <a:cs typeface="Arial" panose="020B0604020202020204" pitchFamily="34" charset="0"/>
              </a:rPr>
              <a:t>Process</a:t>
            </a:r>
          </a:p>
        </p:txBody>
      </p:sp>
      <p:pic>
        <p:nvPicPr>
          <p:cNvPr id="1058" name="Picture 1057">
            <a:extLst>
              <a:ext uri="{FF2B5EF4-FFF2-40B4-BE49-F238E27FC236}">
                <a16:creationId xmlns:a16="http://schemas.microsoft.com/office/drawing/2014/main" id="{569FCAF1-7228-C72A-4179-866F7CC8E59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143" y="4204415"/>
            <a:ext cx="1427634" cy="256765"/>
          </a:xfrm>
          <a:prstGeom prst="rect">
            <a:avLst/>
          </a:prstGeom>
          <a:noFill/>
          <a:ln>
            <a:noFill/>
          </a:ln>
        </p:spPr>
      </p:pic>
      <p:sp>
        <p:nvSpPr>
          <p:cNvPr id="1059" name="TextBox 1058">
            <a:extLst>
              <a:ext uri="{FF2B5EF4-FFF2-40B4-BE49-F238E27FC236}">
                <a16:creationId xmlns:a16="http://schemas.microsoft.com/office/drawing/2014/main" id="{1D9502A2-0DEA-69A6-B10E-2E1CB9EB016F}"/>
              </a:ext>
            </a:extLst>
          </p:cNvPr>
          <p:cNvSpPr txBox="1"/>
          <p:nvPr/>
        </p:nvSpPr>
        <p:spPr>
          <a:xfrm>
            <a:off x="502544" y="4175601"/>
            <a:ext cx="1369788" cy="3070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300"/>
              </a:spcAft>
            </a:pPr>
            <a:r>
              <a:rPr lang="en-US" sz="1350" b="1">
                <a:solidFill>
                  <a:schemeClr val="tx1"/>
                </a:solidFill>
                <a:latin typeface="Aptos" panose="020B0004020202020204" pitchFamily="34" charset="0"/>
                <a:ea typeface="Red Hat Display" panose="020B0604020202020204" charset="0"/>
                <a:cs typeface="Arial" panose="020B0604020202020204" pitchFamily="34" charset="0"/>
              </a:rPr>
              <a:t>Materials</a:t>
            </a:r>
          </a:p>
        </p:txBody>
      </p:sp>
      <p:grpSp>
        <p:nvGrpSpPr>
          <p:cNvPr id="1060" name="Group 1059">
            <a:extLst>
              <a:ext uri="{FF2B5EF4-FFF2-40B4-BE49-F238E27FC236}">
                <a16:creationId xmlns:a16="http://schemas.microsoft.com/office/drawing/2014/main" id="{24C72B30-5E21-0DFE-731B-395EC01B39E2}"/>
              </a:ext>
            </a:extLst>
          </p:cNvPr>
          <p:cNvGrpSpPr/>
          <p:nvPr/>
        </p:nvGrpSpPr>
        <p:grpSpPr>
          <a:xfrm>
            <a:off x="409766" y="1568665"/>
            <a:ext cx="1557302" cy="491853"/>
            <a:chOff x="95448" y="-33400"/>
            <a:chExt cx="1625075" cy="502312"/>
          </a:xfrm>
        </p:grpSpPr>
        <p:sp>
          <p:nvSpPr>
            <p:cNvPr id="1061" name="Text Box 2">
              <a:extLst>
                <a:ext uri="{FF2B5EF4-FFF2-40B4-BE49-F238E27FC236}">
                  <a16:creationId xmlns:a16="http://schemas.microsoft.com/office/drawing/2014/main" id="{2D7ACC22-253F-A82D-DC0B-2581D3D08EC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5448" y="-33400"/>
              <a:ext cx="1499956" cy="5023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34286" tIns="17143" rIns="34286" bIns="17143" anchor="t" anchorCtr="0">
              <a:noAutofit/>
            </a:bodyPr>
            <a:lstStyle/>
            <a:p>
              <a:pPr>
                <a:spcAft>
                  <a:spcPts val="300"/>
                </a:spcAft>
              </a:pPr>
              <a:r>
                <a:rPr lang="en-US" sz="1000">
                  <a:solidFill>
                    <a:schemeClr val="tx1"/>
                  </a:solidFill>
                  <a:latin typeface="Aptos" panose="020B0004020202020204" pitchFamily="34" charset="0"/>
                  <a:ea typeface="Red Hat Display" panose="020B0604020202020204" charset="0"/>
                  <a:cs typeface="Arial" panose="020B0604020202020204" pitchFamily="34" charset="0"/>
                </a:rPr>
                <a:t>Baristas: Lack of motivation &amp; training</a:t>
              </a:r>
            </a:p>
          </p:txBody>
        </p:sp>
        <p:cxnSp>
          <p:nvCxnSpPr>
            <p:cNvPr id="1063" name="Straight Connector 1062">
              <a:extLst>
                <a:ext uri="{FF2B5EF4-FFF2-40B4-BE49-F238E27FC236}">
                  <a16:creationId xmlns:a16="http://schemas.microsoft.com/office/drawing/2014/main" id="{EDE0F46A-30FF-2977-9A6A-BABD9743C250}"/>
                </a:ext>
              </a:extLst>
            </p:cNvPr>
            <p:cNvCxnSpPr/>
            <p:nvPr/>
          </p:nvCxnSpPr>
          <p:spPr>
            <a:xfrm flipH="1">
              <a:off x="113716" y="375892"/>
              <a:ext cx="1606807" cy="0"/>
            </a:xfrm>
            <a:prstGeom prst="line">
              <a:avLst/>
            </a:prstGeom>
            <a:ln w="85725">
              <a:solidFill>
                <a:srgbClr val="00704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84" name="Group 1083">
            <a:extLst>
              <a:ext uri="{FF2B5EF4-FFF2-40B4-BE49-F238E27FC236}">
                <a16:creationId xmlns:a16="http://schemas.microsoft.com/office/drawing/2014/main" id="{66461BDB-8617-825A-B894-6B676ADC752D}"/>
              </a:ext>
            </a:extLst>
          </p:cNvPr>
          <p:cNvGrpSpPr/>
          <p:nvPr/>
        </p:nvGrpSpPr>
        <p:grpSpPr>
          <a:xfrm>
            <a:off x="799353" y="3041827"/>
            <a:ext cx="1449293" cy="378918"/>
            <a:chOff x="57673" y="-144498"/>
            <a:chExt cx="1606807" cy="386975"/>
          </a:xfrm>
        </p:grpSpPr>
        <p:sp>
          <p:nvSpPr>
            <p:cNvPr id="1085" name="Text Box 2">
              <a:extLst>
                <a:ext uri="{FF2B5EF4-FFF2-40B4-BE49-F238E27FC236}">
                  <a16:creationId xmlns:a16="http://schemas.microsoft.com/office/drawing/2014/main" id="{7A7552B3-1377-F4BD-25E1-26CB6C91070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673" y="-144498"/>
              <a:ext cx="1565155" cy="386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34286" tIns="17143" rIns="34286" bIns="17143" anchor="t" anchorCtr="0">
              <a:noAutofit/>
            </a:bodyPr>
            <a:lstStyle/>
            <a:p>
              <a:pPr>
                <a:spcAft>
                  <a:spcPts val="300"/>
                </a:spcAft>
              </a:pPr>
              <a:r>
                <a:rPr lang="en-US" sz="1000">
                  <a:solidFill>
                    <a:schemeClr val="tx1"/>
                  </a:solidFill>
                  <a:latin typeface="Aptos" panose="020B0004020202020204" pitchFamily="34" charset="0"/>
                  <a:ea typeface="Red Hat Display" panose="020B0604020202020204" charset="0"/>
                  <a:cs typeface="Arial" panose="020B0604020202020204" pitchFamily="34" charset="0"/>
                </a:rPr>
                <a:t>Running out of key ingredients</a:t>
              </a:r>
            </a:p>
          </p:txBody>
        </p:sp>
        <p:cxnSp>
          <p:nvCxnSpPr>
            <p:cNvPr id="1087" name="Straight Connector 1086">
              <a:extLst>
                <a:ext uri="{FF2B5EF4-FFF2-40B4-BE49-F238E27FC236}">
                  <a16:creationId xmlns:a16="http://schemas.microsoft.com/office/drawing/2014/main" id="{FDCA9D0E-9837-E610-8A71-35667EEACA22}"/>
                </a:ext>
              </a:extLst>
            </p:cNvPr>
            <p:cNvCxnSpPr/>
            <p:nvPr/>
          </p:nvCxnSpPr>
          <p:spPr>
            <a:xfrm flipH="1">
              <a:off x="57673" y="233107"/>
              <a:ext cx="1606807" cy="0"/>
            </a:xfrm>
            <a:prstGeom prst="line">
              <a:avLst/>
            </a:prstGeom>
            <a:ln w="85725">
              <a:solidFill>
                <a:srgbClr val="00704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88" name="Group 1087">
            <a:extLst>
              <a:ext uri="{FF2B5EF4-FFF2-40B4-BE49-F238E27FC236}">
                <a16:creationId xmlns:a16="http://schemas.microsoft.com/office/drawing/2014/main" id="{D04208FE-F17E-56C6-DBC7-C77DFBC01D5C}"/>
              </a:ext>
            </a:extLst>
          </p:cNvPr>
          <p:cNvGrpSpPr/>
          <p:nvPr/>
        </p:nvGrpSpPr>
        <p:grpSpPr>
          <a:xfrm>
            <a:off x="665314" y="3607190"/>
            <a:ext cx="1411725" cy="240628"/>
            <a:chOff x="289699" y="-6751"/>
            <a:chExt cx="1473163" cy="245745"/>
          </a:xfrm>
        </p:grpSpPr>
        <p:sp>
          <p:nvSpPr>
            <p:cNvPr id="1089" name="Text Box 2">
              <a:extLst>
                <a:ext uri="{FF2B5EF4-FFF2-40B4-BE49-F238E27FC236}">
                  <a16:creationId xmlns:a16="http://schemas.microsoft.com/office/drawing/2014/main" id="{7AFD82F3-EAC0-DC69-A5F6-E13A3182DD4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9699" y="-6751"/>
              <a:ext cx="1473163" cy="24574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34286" tIns="17143" rIns="34286" bIns="17143" anchor="t" anchorCtr="0">
              <a:noAutofit/>
            </a:bodyPr>
            <a:lstStyle/>
            <a:p>
              <a:pPr>
                <a:spcAft>
                  <a:spcPts val="300"/>
                </a:spcAft>
              </a:pPr>
              <a:r>
                <a:rPr lang="en-US" sz="1050">
                  <a:solidFill>
                    <a:schemeClr val="tx1"/>
                  </a:solidFill>
                  <a:latin typeface="Aptos" panose="020B0004020202020204" pitchFamily="34" charset="0"/>
                  <a:ea typeface="Red Hat Display" panose="020B0604020202020204" charset="0"/>
                  <a:cs typeface="Arial" panose="020B0604020202020204" pitchFamily="34" charset="0"/>
                </a:rPr>
                <a:t>Delays in restocking</a:t>
              </a:r>
            </a:p>
          </p:txBody>
        </p:sp>
        <p:cxnSp>
          <p:nvCxnSpPr>
            <p:cNvPr id="1091" name="Straight Connector 1090">
              <a:extLst>
                <a:ext uri="{FF2B5EF4-FFF2-40B4-BE49-F238E27FC236}">
                  <a16:creationId xmlns:a16="http://schemas.microsoft.com/office/drawing/2014/main" id="{812D8239-C776-A52A-0422-8F34E862278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9699" y="225521"/>
              <a:ext cx="1389998" cy="13473"/>
            </a:xfrm>
            <a:prstGeom prst="line">
              <a:avLst/>
            </a:prstGeom>
            <a:ln w="85725">
              <a:solidFill>
                <a:srgbClr val="00704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14" name="Group 1113">
            <a:extLst>
              <a:ext uri="{FF2B5EF4-FFF2-40B4-BE49-F238E27FC236}">
                <a16:creationId xmlns:a16="http://schemas.microsoft.com/office/drawing/2014/main" id="{D11896D1-63D0-AFAD-5F64-48661C82BB2B}"/>
              </a:ext>
            </a:extLst>
          </p:cNvPr>
          <p:cNvGrpSpPr/>
          <p:nvPr/>
        </p:nvGrpSpPr>
        <p:grpSpPr>
          <a:xfrm>
            <a:off x="478201" y="2053145"/>
            <a:ext cx="1878138" cy="788844"/>
            <a:chOff x="-90883" y="-35752"/>
            <a:chExt cx="1688446" cy="524205"/>
          </a:xfrm>
        </p:grpSpPr>
        <p:sp>
          <p:nvSpPr>
            <p:cNvPr id="1115" name="Text Box 2">
              <a:extLst>
                <a:ext uri="{FF2B5EF4-FFF2-40B4-BE49-F238E27FC236}">
                  <a16:creationId xmlns:a16="http://schemas.microsoft.com/office/drawing/2014/main" id="{EA1B055D-AD8D-6CB6-BBDE-BF2533D6C5E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90883" y="-35752"/>
              <a:ext cx="1688446" cy="5242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34286" tIns="17143" rIns="34286" bIns="17143" anchor="t" anchorCtr="0">
              <a:noAutofit/>
            </a:bodyPr>
            <a:lstStyle/>
            <a:p>
              <a:pPr>
                <a:spcAft>
                  <a:spcPts val="300"/>
                </a:spcAft>
              </a:pPr>
              <a:r>
                <a:rPr lang="en-US" sz="1000">
                  <a:solidFill>
                    <a:schemeClr val="tx1"/>
                  </a:solidFill>
                  <a:latin typeface="Aptos" panose="020B0004020202020204" pitchFamily="34" charset="0"/>
                  <a:ea typeface="Red Hat Display" panose="020B0604020202020204" charset="0"/>
                  <a:cs typeface="Arial" panose="020B0604020202020204" pitchFamily="34" charset="0"/>
                </a:rPr>
                <a:t>Customers: Indecisive </a:t>
              </a:r>
            </a:p>
            <a:p>
              <a:pPr>
                <a:spcAft>
                  <a:spcPts val="300"/>
                </a:spcAft>
              </a:pPr>
              <a:r>
                <a:rPr lang="en-US" sz="1000">
                  <a:solidFill>
                    <a:schemeClr val="tx1"/>
                  </a:solidFill>
                  <a:latin typeface="Aptos" panose="020B0004020202020204" pitchFamily="34" charset="0"/>
                  <a:ea typeface="Red Hat Display" panose="020B0604020202020204" charset="0"/>
                  <a:cs typeface="Arial" panose="020B0604020202020204" pitchFamily="34" charset="0"/>
                </a:rPr>
                <a:t>groups ordering at once</a:t>
              </a:r>
            </a:p>
          </p:txBody>
        </p:sp>
        <p:cxnSp>
          <p:nvCxnSpPr>
            <p:cNvPr id="1117" name="Straight Connector 1116">
              <a:extLst>
                <a:ext uri="{FF2B5EF4-FFF2-40B4-BE49-F238E27FC236}">
                  <a16:creationId xmlns:a16="http://schemas.microsoft.com/office/drawing/2014/main" id="{CF0C4AE9-A249-5E06-C31E-8149866B358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-78821" y="245724"/>
              <a:ext cx="1663429" cy="825"/>
            </a:xfrm>
            <a:prstGeom prst="line">
              <a:avLst/>
            </a:prstGeom>
            <a:ln w="85725">
              <a:solidFill>
                <a:srgbClr val="00704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22" name="Group 1121">
            <a:extLst>
              <a:ext uri="{FF2B5EF4-FFF2-40B4-BE49-F238E27FC236}">
                <a16:creationId xmlns:a16="http://schemas.microsoft.com/office/drawing/2014/main" id="{97BA3231-F792-5B09-A438-0FF6FE6890B5}"/>
              </a:ext>
            </a:extLst>
          </p:cNvPr>
          <p:cNvGrpSpPr/>
          <p:nvPr/>
        </p:nvGrpSpPr>
        <p:grpSpPr>
          <a:xfrm>
            <a:off x="2558131" y="1579266"/>
            <a:ext cx="1571661" cy="491853"/>
            <a:chOff x="80464" y="98329"/>
            <a:chExt cx="1640059" cy="502312"/>
          </a:xfrm>
        </p:grpSpPr>
        <p:sp>
          <p:nvSpPr>
            <p:cNvPr id="1123" name="Text Box 2">
              <a:extLst>
                <a:ext uri="{FF2B5EF4-FFF2-40B4-BE49-F238E27FC236}">
                  <a16:creationId xmlns:a16="http://schemas.microsoft.com/office/drawing/2014/main" id="{FFFEB33B-1DA1-279C-7881-2972EA2BE3B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0464" y="98329"/>
              <a:ext cx="1499956" cy="5023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34286" tIns="17143" rIns="34286" bIns="17143" anchor="t" anchorCtr="0">
              <a:noAutofit/>
            </a:bodyPr>
            <a:lstStyle/>
            <a:p>
              <a:pPr>
                <a:spcAft>
                  <a:spcPts val="300"/>
                </a:spcAft>
              </a:pPr>
              <a:r>
                <a:rPr lang="en-US" sz="1050">
                  <a:solidFill>
                    <a:schemeClr val="tx1"/>
                  </a:solidFill>
                  <a:latin typeface="Aptos" panose="020B0004020202020204" pitchFamily="34" charset="0"/>
                  <a:ea typeface="Red Hat Display" panose="020B0604020202020204" charset="0"/>
                  <a:cs typeface="Arial" panose="020B0604020202020204" pitchFamily="34" charset="0"/>
                </a:rPr>
                <a:t>Manual Orders</a:t>
              </a:r>
            </a:p>
          </p:txBody>
        </p:sp>
        <p:cxnSp>
          <p:nvCxnSpPr>
            <p:cNvPr id="1125" name="Straight Connector 1124">
              <a:extLst>
                <a:ext uri="{FF2B5EF4-FFF2-40B4-BE49-F238E27FC236}">
                  <a16:creationId xmlns:a16="http://schemas.microsoft.com/office/drawing/2014/main" id="{1E387B1D-D8F4-2723-4164-7C0678680D7E}"/>
                </a:ext>
              </a:extLst>
            </p:cNvPr>
            <p:cNvCxnSpPr/>
            <p:nvPr/>
          </p:nvCxnSpPr>
          <p:spPr>
            <a:xfrm flipH="1">
              <a:off x="113716" y="375892"/>
              <a:ext cx="1606807" cy="0"/>
            </a:xfrm>
            <a:prstGeom prst="line">
              <a:avLst/>
            </a:prstGeom>
            <a:ln w="85725">
              <a:solidFill>
                <a:srgbClr val="00704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29" name="Group 1128">
            <a:extLst>
              <a:ext uri="{FF2B5EF4-FFF2-40B4-BE49-F238E27FC236}">
                <a16:creationId xmlns:a16="http://schemas.microsoft.com/office/drawing/2014/main" id="{ACC8F78F-33C1-482E-8BEC-F13BCBF42462}"/>
              </a:ext>
            </a:extLst>
          </p:cNvPr>
          <p:cNvGrpSpPr/>
          <p:nvPr/>
        </p:nvGrpSpPr>
        <p:grpSpPr>
          <a:xfrm>
            <a:off x="2600762" y="1992733"/>
            <a:ext cx="1769759" cy="491853"/>
            <a:chOff x="-109341" y="-16840"/>
            <a:chExt cx="1846779" cy="502312"/>
          </a:xfrm>
        </p:grpSpPr>
        <p:sp>
          <p:nvSpPr>
            <p:cNvPr id="1130" name="Text Box 2">
              <a:extLst>
                <a:ext uri="{FF2B5EF4-FFF2-40B4-BE49-F238E27FC236}">
                  <a16:creationId xmlns:a16="http://schemas.microsoft.com/office/drawing/2014/main" id="{E6CDF59B-012B-F03B-FF10-105C9121E9C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109341" y="-16840"/>
              <a:ext cx="1723241" cy="5023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34286" tIns="17143" rIns="34286" bIns="17143" anchor="t" anchorCtr="0">
              <a:noAutofit/>
            </a:bodyPr>
            <a:lstStyle/>
            <a:p>
              <a:pPr>
                <a:spcAft>
                  <a:spcPts val="300"/>
                </a:spcAft>
              </a:pPr>
              <a:r>
                <a:rPr lang="en-US" sz="1050">
                  <a:solidFill>
                    <a:schemeClr val="tx1"/>
                  </a:solidFill>
                  <a:latin typeface="Aptos" panose="020B0004020202020204" pitchFamily="34" charset="0"/>
                  <a:ea typeface="Red Hat Display" panose="020B0604020202020204" charset="0"/>
                  <a:cs typeface="Arial" panose="020B0604020202020204" pitchFamily="34" charset="0"/>
                </a:rPr>
                <a:t>Slow payment processing</a:t>
              </a:r>
            </a:p>
          </p:txBody>
        </p:sp>
        <p:cxnSp>
          <p:nvCxnSpPr>
            <p:cNvPr id="1132" name="Straight Connector 1131">
              <a:extLst>
                <a:ext uri="{FF2B5EF4-FFF2-40B4-BE49-F238E27FC236}">
                  <a16:creationId xmlns:a16="http://schemas.microsoft.com/office/drawing/2014/main" id="{66D4CD52-873E-B906-67AE-5ABEE75BBB6F}"/>
                </a:ext>
              </a:extLst>
            </p:cNvPr>
            <p:cNvCxnSpPr>
              <a:cxnSpLocks/>
              <a:endCxn id="1130" idx="1"/>
            </p:cNvCxnSpPr>
            <p:nvPr/>
          </p:nvCxnSpPr>
          <p:spPr>
            <a:xfrm flipH="1">
              <a:off x="-109341" y="219436"/>
              <a:ext cx="1846779" cy="14881"/>
            </a:xfrm>
            <a:prstGeom prst="line">
              <a:avLst/>
            </a:prstGeom>
            <a:ln w="85725">
              <a:solidFill>
                <a:srgbClr val="00704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33" name="Group 1132">
            <a:extLst>
              <a:ext uri="{FF2B5EF4-FFF2-40B4-BE49-F238E27FC236}">
                <a16:creationId xmlns:a16="http://schemas.microsoft.com/office/drawing/2014/main" id="{27D40B22-0361-6969-692E-97754F736CE6}"/>
              </a:ext>
            </a:extLst>
          </p:cNvPr>
          <p:cNvGrpSpPr/>
          <p:nvPr/>
        </p:nvGrpSpPr>
        <p:grpSpPr>
          <a:xfrm>
            <a:off x="2655655" y="2327156"/>
            <a:ext cx="1916345" cy="491853"/>
            <a:chOff x="47669" y="-88579"/>
            <a:chExt cx="1672236" cy="502312"/>
          </a:xfrm>
        </p:grpSpPr>
        <p:sp>
          <p:nvSpPr>
            <p:cNvPr id="1134" name="Text Box 2">
              <a:extLst>
                <a:ext uri="{FF2B5EF4-FFF2-40B4-BE49-F238E27FC236}">
                  <a16:creationId xmlns:a16="http://schemas.microsoft.com/office/drawing/2014/main" id="{7081A9C3-E610-B812-4C84-DD4344C5FFD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669" y="-88579"/>
              <a:ext cx="1541904" cy="5023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34286" tIns="17143" rIns="34286" bIns="17143" anchor="t" anchorCtr="0">
              <a:noAutofit/>
            </a:bodyPr>
            <a:lstStyle/>
            <a:p>
              <a:pPr>
                <a:spcAft>
                  <a:spcPts val="300"/>
                </a:spcAft>
              </a:pPr>
              <a:r>
                <a:rPr lang="en-US" sz="1050">
                  <a:solidFill>
                    <a:schemeClr val="tx1"/>
                  </a:solidFill>
                  <a:latin typeface="Aptos" panose="020B0004020202020204" pitchFamily="34" charset="0"/>
                  <a:ea typeface="Red Hat Display" panose="020B0604020202020204" charset="0"/>
                  <a:cs typeface="Arial" panose="020B0604020202020204" pitchFamily="34" charset="0"/>
                </a:rPr>
                <a:t>Order Fulfillment: Bottlenecks in drink prep</a:t>
              </a:r>
            </a:p>
          </p:txBody>
        </p:sp>
        <p:cxnSp>
          <p:nvCxnSpPr>
            <p:cNvPr id="1136" name="Straight Connector 1135">
              <a:extLst>
                <a:ext uri="{FF2B5EF4-FFF2-40B4-BE49-F238E27FC236}">
                  <a16:creationId xmlns:a16="http://schemas.microsoft.com/office/drawing/2014/main" id="{543762CD-91F8-A974-F28A-F2BF94334F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567" y="300621"/>
              <a:ext cx="1671338" cy="0"/>
            </a:xfrm>
            <a:prstGeom prst="line">
              <a:avLst/>
            </a:prstGeom>
            <a:ln w="85725">
              <a:solidFill>
                <a:srgbClr val="00704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43" name="Group 1142">
            <a:extLst>
              <a:ext uri="{FF2B5EF4-FFF2-40B4-BE49-F238E27FC236}">
                <a16:creationId xmlns:a16="http://schemas.microsoft.com/office/drawing/2014/main" id="{A860C171-9712-68BD-02D9-102F6FF86213}"/>
              </a:ext>
            </a:extLst>
          </p:cNvPr>
          <p:cNvGrpSpPr/>
          <p:nvPr/>
        </p:nvGrpSpPr>
        <p:grpSpPr>
          <a:xfrm>
            <a:off x="4717867" y="2271143"/>
            <a:ext cx="2068201" cy="491853"/>
            <a:chOff x="95938" y="13430"/>
            <a:chExt cx="1606807" cy="502312"/>
          </a:xfrm>
        </p:grpSpPr>
        <p:sp>
          <p:nvSpPr>
            <p:cNvPr id="1144" name="Text Box 2">
              <a:extLst>
                <a:ext uri="{FF2B5EF4-FFF2-40B4-BE49-F238E27FC236}">
                  <a16:creationId xmlns:a16="http://schemas.microsoft.com/office/drawing/2014/main" id="{01E4C074-60D9-4D68-D5F5-8EA00482955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5938" y="13430"/>
              <a:ext cx="1499956" cy="5023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34286" tIns="17143" rIns="34286" bIns="17143" anchor="t" anchorCtr="0">
              <a:noAutofit/>
            </a:bodyPr>
            <a:lstStyle/>
            <a:p>
              <a:pPr>
                <a:spcAft>
                  <a:spcPts val="300"/>
                </a:spcAft>
              </a:pPr>
              <a:r>
                <a:rPr lang="en-US" sz="1050">
                  <a:solidFill>
                    <a:schemeClr val="tx1"/>
                  </a:solidFill>
                  <a:latin typeface="Aptos" panose="020B0004020202020204" pitchFamily="34" charset="0"/>
                  <a:ea typeface="Red Hat Display" panose="020B0604020202020204" charset="0"/>
                  <a:cs typeface="Arial" panose="020B0604020202020204" pitchFamily="34" charset="0"/>
                </a:rPr>
                <a:t>Coffee Machines: Insufficient # of machines for peak times</a:t>
              </a:r>
            </a:p>
          </p:txBody>
        </p:sp>
        <p:cxnSp>
          <p:nvCxnSpPr>
            <p:cNvPr id="1146" name="Straight Connector 1145">
              <a:extLst>
                <a:ext uri="{FF2B5EF4-FFF2-40B4-BE49-F238E27FC236}">
                  <a16:creationId xmlns:a16="http://schemas.microsoft.com/office/drawing/2014/main" id="{C056D843-AD90-E99C-F18B-F748DE02D648}"/>
                </a:ext>
              </a:extLst>
            </p:cNvPr>
            <p:cNvCxnSpPr/>
            <p:nvPr/>
          </p:nvCxnSpPr>
          <p:spPr>
            <a:xfrm flipH="1">
              <a:off x="95938" y="459834"/>
              <a:ext cx="1606807" cy="0"/>
            </a:xfrm>
            <a:prstGeom prst="line">
              <a:avLst/>
            </a:prstGeom>
            <a:ln w="85725">
              <a:solidFill>
                <a:srgbClr val="00704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49" name="Group 1148">
            <a:extLst>
              <a:ext uri="{FF2B5EF4-FFF2-40B4-BE49-F238E27FC236}">
                <a16:creationId xmlns:a16="http://schemas.microsoft.com/office/drawing/2014/main" id="{B5B1AE23-F42E-ABAF-0923-9BFF3BA21BC7}"/>
              </a:ext>
            </a:extLst>
          </p:cNvPr>
          <p:cNvGrpSpPr/>
          <p:nvPr/>
        </p:nvGrpSpPr>
        <p:grpSpPr>
          <a:xfrm>
            <a:off x="2649473" y="2976346"/>
            <a:ext cx="1786419" cy="491853"/>
            <a:chOff x="105496" y="-2438"/>
            <a:chExt cx="1615027" cy="502312"/>
          </a:xfrm>
        </p:grpSpPr>
        <p:sp>
          <p:nvSpPr>
            <p:cNvPr id="1150" name="Text Box 2">
              <a:extLst>
                <a:ext uri="{FF2B5EF4-FFF2-40B4-BE49-F238E27FC236}">
                  <a16:creationId xmlns:a16="http://schemas.microsoft.com/office/drawing/2014/main" id="{841DA582-EAAA-DEC1-D74D-AE479B6259D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5496" y="-2438"/>
              <a:ext cx="1499956" cy="5023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34286" tIns="17143" rIns="34286" bIns="17143" anchor="t" anchorCtr="0">
              <a:noAutofit/>
            </a:bodyPr>
            <a:lstStyle/>
            <a:p>
              <a:pPr>
                <a:spcAft>
                  <a:spcPts val="300"/>
                </a:spcAft>
              </a:pPr>
              <a:r>
                <a:rPr lang="en-US" sz="1050">
                  <a:solidFill>
                    <a:schemeClr val="tx1"/>
                  </a:solidFill>
                  <a:latin typeface="Aptos" panose="020B0004020202020204" pitchFamily="34" charset="0"/>
                  <a:ea typeface="Red Hat Display" panose="020B0604020202020204" charset="0"/>
                  <a:cs typeface="Arial" panose="020B0604020202020204" pitchFamily="34" charset="0"/>
                </a:rPr>
                <a:t>Inefficient layout causing congestion</a:t>
              </a:r>
            </a:p>
          </p:txBody>
        </p:sp>
        <p:cxnSp>
          <p:nvCxnSpPr>
            <p:cNvPr id="1152" name="Straight Connector 1151">
              <a:extLst>
                <a:ext uri="{FF2B5EF4-FFF2-40B4-BE49-F238E27FC236}">
                  <a16:creationId xmlns:a16="http://schemas.microsoft.com/office/drawing/2014/main" id="{B0B23325-C3EC-E7D9-D65F-7837449A193E}"/>
                </a:ext>
              </a:extLst>
            </p:cNvPr>
            <p:cNvCxnSpPr/>
            <p:nvPr/>
          </p:nvCxnSpPr>
          <p:spPr>
            <a:xfrm flipH="1">
              <a:off x="113716" y="375892"/>
              <a:ext cx="1606807" cy="0"/>
            </a:xfrm>
            <a:prstGeom prst="line">
              <a:avLst/>
            </a:prstGeom>
            <a:ln w="85725">
              <a:solidFill>
                <a:srgbClr val="00704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57" name="Group 1156">
            <a:extLst>
              <a:ext uri="{FF2B5EF4-FFF2-40B4-BE49-F238E27FC236}">
                <a16:creationId xmlns:a16="http://schemas.microsoft.com/office/drawing/2014/main" id="{0DBC3633-50F1-15D4-EB5E-172D6E5AC5F5}"/>
              </a:ext>
            </a:extLst>
          </p:cNvPr>
          <p:cNvGrpSpPr/>
          <p:nvPr/>
        </p:nvGrpSpPr>
        <p:grpSpPr>
          <a:xfrm>
            <a:off x="2649473" y="3422399"/>
            <a:ext cx="1664177" cy="281011"/>
            <a:chOff x="-132498" y="3724"/>
            <a:chExt cx="1796474" cy="245745"/>
          </a:xfrm>
        </p:grpSpPr>
        <p:sp>
          <p:nvSpPr>
            <p:cNvPr id="1158" name="Text Box 2">
              <a:extLst>
                <a:ext uri="{FF2B5EF4-FFF2-40B4-BE49-F238E27FC236}">
                  <a16:creationId xmlns:a16="http://schemas.microsoft.com/office/drawing/2014/main" id="{D6BFC0FF-7F5A-C9D8-B65B-21064A93A08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126419" y="3724"/>
              <a:ext cx="1790395" cy="24574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34286" tIns="17143" rIns="34286" bIns="17143" anchor="t" anchorCtr="0">
              <a:noAutofit/>
            </a:bodyPr>
            <a:lstStyle/>
            <a:p>
              <a:pPr>
                <a:spcAft>
                  <a:spcPts val="300"/>
                </a:spcAft>
              </a:pPr>
              <a:r>
                <a:rPr lang="en-US" sz="1050">
                  <a:solidFill>
                    <a:schemeClr val="tx1"/>
                  </a:solidFill>
                  <a:latin typeface="Aptos" panose="020B0004020202020204" pitchFamily="34" charset="0"/>
                  <a:ea typeface="Red Hat Display" panose="020B0604020202020204" charset="0"/>
                  <a:cs typeface="Arial" panose="020B0604020202020204" pitchFamily="34" charset="0"/>
                </a:rPr>
                <a:t>Limited space for queues</a:t>
              </a:r>
            </a:p>
          </p:txBody>
        </p:sp>
        <p:cxnSp>
          <p:nvCxnSpPr>
            <p:cNvPr id="1160" name="Straight Connector 1159">
              <a:extLst>
                <a:ext uri="{FF2B5EF4-FFF2-40B4-BE49-F238E27FC236}">
                  <a16:creationId xmlns:a16="http://schemas.microsoft.com/office/drawing/2014/main" id="{7F930336-4609-20DE-D4CC-DA5800B05B9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132498" y="221143"/>
              <a:ext cx="1757128" cy="0"/>
            </a:xfrm>
            <a:prstGeom prst="line">
              <a:avLst/>
            </a:prstGeom>
            <a:ln w="85725">
              <a:solidFill>
                <a:srgbClr val="00704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61" name="Group 1160">
            <a:extLst>
              <a:ext uri="{FF2B5EF4-FFF2-40B4-BE49-F238E27FC236}">
                <a16:creationId xmlns:a16="http://schemas.microsoft.com/office/drawing/2014/main" id="{E57503D2-F9F1-4E31-DDC7-CE359762C9D5}"/>
              </a:ext>
            </a:extLst>
          </p:cNvPr>
          <p:cNvGrpSpPr/>
          <p:nvPr/>
        </p:nvGrpSpPr>
        <p:grpSpPr>
          <a:xfrm>
            <a:off x="2686656" y="3733041"/>
            <a:ext cx="1453961" cy="491853"/>
            <a:chOff x="460187" y="-31176"/>
            <a:chExt cx="1533246" cy="502312"/>
          </a:xfrm>
        </p:grpSpPr>
        <p:sp>
          <p:nvSpPr>
            <p:cNvPr id="1162" name="Text Box 2">
              <a:extLst>
                <a:ext uri="{FF2B5EF4-FFF2-40B4-BE49-F238E27FC236}">
                  <a16:creationId xmlns:a16="http://schemas.microsoft.com/office/drawing/2014/main" id="{19AA55D0-7D09-C94F-2CB8-D958EDA34B3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3477" y="-31176"/>
              <a:ext cx="1499956" cy="5023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34286" tIns="17143" rIns="34286" bIns="17143" anchor="t" anchorCtr="0">
              <a:noAutofit/>
            </a:bodyPr>
            <a:lstStyle/>
            <a:p>
              <a:r>
                <a:rPr lang="en-US" sz="1050">
                  <a:solidFill>
                    <a:schemeClr val="tx1"/>
                  </a:solidFill>
                  <a:latin typeface="Aptos" panose="020B0004020202020204" pitchFamily="34" charset="0"/>
                  <a:ea typeface="Red Hat Display" panose="020B0604020202020204" charset="0"/>
                  <a:cs typeface="Arial" panose="020B0604020202020204" pitchFamily="34" charset="0"/>
                </a:rPr>
                <a:t>Noise levels affecting communication</a:t>
              </a:r>
            </a:p>
          </p:txBody>
        </p:sp>
        <p:cxnSp>
          <p:nvCxnSpPr>
            <p:cNvPr id="1164" name="Straight Connector 1163">
              <a:extLst>
                <a:ext uri="{FF2B5EF4-FFF2-40B4-BE49-F238E27FC236}">
                  <a16:creationId xmlns:a16="http://schemas.microsoft.com/office/drawing/2014/main" id="{B338B49F-868B-FA9C-3706-B3F797E65A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0187" y="333017"/>
              <a:ext cx="1399653" cy="0"/>
            </a:xfrm>
            <a:prstGeom prst="line">
              <a:avLst/>
            </a:prstGeom>
            <a:ln w="85725">
              <a:solidFill>
                <a:srgbClr val="00704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65" name="Group 1164">
            <a:extLst>
              <a:ext uri="{FF2B5EF4-FFF2-40B4-BE49-F238E27FC236}">
                <a16:creationId xmlns:a16="http://schemas.microsoft.com/office/drawing/2014/main" id="{69ECC6A9-EF05-37F6-5DF5-300D1956413A}"/>
              </a:ext>
            </a:extLst>
          </p:cNvPr>
          <p:cNvGrpSpPr/>
          <p:nvPr/>
        </p:nvGrpSpPr>
        <p:grpSpPr>
          <a:xfrm>
            <a:off x="5132470" y="3128411"/>
            <a:ext cx="1544683" cy="491853"/>
            <a:chOff x="108616" y="-47712"/>
            <a:chExt cx="1611907" cy="502312"/>
          </a:xfrm>
        </p:grpSpPr>
        <p:sp>
          <p:nvSpPr>
            <p:cNvPr id="1166" name="Text Box 2">
              <a:extLst>
                <a:ext uri="{FF2B5EF4-FFF2-40B4-BE49-F238E27FC236}">
                  <a16:creationId xmlns:a16="http://schemas.microsoft.com/office/drawing/2014/main" id="{650DB1F2-1276-4DB7-974F-70543BDD29F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8616" y="-47712"/>
              <a:ext cx="1499956" cy="5023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34286" tIns="17143" rIns="34286" bIns="17143" anchor="t" anchorCtr="0">
              <a:noAutofit/>
            </a:bodyPr>
            <a:lstStyle/>
            <a:p>
              <a:pPr>
                <a:spcAft>
                  <a:spcPts val="300"/>
                </a:spcAft>
              </a:pPr>
              <a:r>
                <a:rPr lang="en-US" sz="1050">
                  <a:solidFill>
                    <a:schemeClr val="tx1"/>
                  </a:solidFill>
                  <a:latin typeface="Aptos" panose="020B0004020202020204" pitchFamily="34" charset="0"/>
                  <a:ea typeface="Red Hat Display" panose="020B0604020202020204" charset="0"/>
                  <a:cs typeface="Arial" panose="020B0604020202020204" pitchFamily="34" charset="0"/>
                </a:rPr>
                <a:t>Inadequate staffing during peak hours</a:t>
              </a:r>
            </a:p>
          </p:txBody>
        </p:sp>
        <p:cxnSp>
          <p:nvCxnSpPr>
            <p:cNvPr id="1168" name="Straight Connector 1167">
              <a:extLst>
                <a:ext uri="{FF2B5EF4-FFF2-40B4-BE49-F238E27FC236}">
                  <a16:creationId xmlns:a16="http://schemas.microsoft.com/office/drawing/2014/main" id="{2F104667-4EEF-2A98-EC4B-0EB1C1960AEE}"/>
                </a:ext>
              </a:extLst>
            </p:cNvPr>
            <p:cNvCxnSpPr/>
            <p:nvPr/>
          </p:nvCxnSpPr>
          <p:spPr>
            <a:xfrm flipH="1">
              <a:off x="113716" y="375892"/>
              <a:ext cx="1606807" cy="0"/>
            </a:xfrm>
            <a:prstGeom prst="line">
              <a:avLst/>
            </a:prstGeom>
            <a:ln w="85725">
              <a:solidFill>
                <a:srgbClr val="00704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69" name="Group 1168">
            <a:extLst>
              <a:ext uri="{FF2B5EF4-FFF2-40B4-BE49-F238E27FC236}">
                <a16:creationId xmlns:a16="http://schemas.microsoft.com/office/drawing/2014/main" id="{019E4854-451F-C148-E632-6467DDE124BD}"/>
              </a:ext>
            </a:extLst>
          </p:cNvPr>
          <p:cNvGrpSpPr/>
          <p:nvPr/>
        </p:nvGrpSpPr>
        <p:grpSpPr>
          <a:xfrm>
            <a:off x="4852293" y="3636631"/>
            <a:ext cx="1539795" cy="491853"/>
            <a:chOff x="113716" y="-30998"/>
            <a:chExt cx="1606807" cy="502312"/>
          </a:xfrm>
        </p:grpSpPr>
        <p:sp>
          <p:nvSpPr>
            <p:cNvPr id="1170" name="Text Box 2">
              <a:extLst>
                <a:ext uri="{FF2B5EF4-FFF2-40B4-BE49-F238E27FC236}">
                  <a16:creationId xmlns:a16="http://schemas.microsoft.com/office/drawing/2014/main" id="{40EC044E-1E5B-BC45-4BCA-90B2B95C8D8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6572" y="-30998"/>
              <a:ext cx="1499956" cy="5023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34286" tIns="17143" rIns="34286" bIns="17143" anchor="t" anchorCtr="0">
              <a:noAutofit/>
            </a:bodyPr>
            <a:lstStyle/>
            <a:p>
              <a:pPr>
                <a:spcAft>
                  <a:spcPts val="300"/>
                </a:spcAft>
              </a:pPr>
              <a:r>
                <a:rPr lang="en-US" sz="1050">
                  <a:solidFill>
                    <a:schemeClr val="tx1"/>
                  </a:solidFill>
                  <a:latin typeface="Aptos" panose="020B0004020202020204" pitchFamily="34" charset="0"/>
                  <a:ea typeface="Red Hat Display" panose="020B0604020202020204" charset="0"/>
                  <a:cs typeface="Arial" panose="020B0604020202020204" pitchFamily="34" charset="0"/>
                </a:rPr>
                <a:t>Lack of streamlined processes</a:t>
              </a:r>
            </a:p>
          </p:txBody>
        </p:sp>
        <p:cxnSp>
          <p:nvCxnSpPr>
            <p:cNvPr id="1172" name="Straight Connector 1171">
              <a:extLst>
                <a:ext uri="{FF2B5EF4-FFF2-40B4-BE49-F238E27FC236}">
                  <a16:creationId xmlns:a16="http://schemas.microsoft.com/office/drawing/2014/main" id="{6E30E9E3-AF7B-BD50-1CF7-4E577082DB04}"/>
                </a:ext>
              </a:extLst>
            </p:cNvPr>
            <p:cNvCxnSpPr/>
            <p:nvPr/>
          </p:nvCxnSpPr>
          <p:spPr>
            <a:xfrm flipH="1">
              <a:off x="113716" y="375892"/>
              <a:ext cx="1606807" cy="0"/>
            </a:xfrm>
            <a:prstGeom prst="line">
              <a:avLst/>
            </a:prstGeom>
            <a:ln w="85725">
              <a:solidFill>
                <a:srgbClr val="00704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73" name="Group 1172">
            <a:extLst>
              <a:ext uri="{FF2B5EF4-FFF2-40B4-BE49-F238E27FC236}">
                <a16:creationId xmlns:a16="http://schemas.microsoft.com/office/drawing/2014/main" id="{339BDCE1-D8D9-E998-1A97-D8B8096DD611}"/>
              </a:ext>
            </a:extLst>
          </p:cNvPr>
          <p:cNvGrpSpPr/>
          <p:nvPr/>
        </p:nvGrpSpPr>
        <p:grpSpPr>
          <a:xfrm>
            <a:off x="4515762" y="1628824"/>
            <a:ext cx="2168234" cy="491853"/>
            <a:chOff x="349575" y="-64888"/>
            <a:chExt cx="1499956" cy="502312"/>
          </a:xfrm>
        </p:grpSpPr>
        <p:sp>
          <p:nvSpPr>
            <p:cNvPr id="1174" name="Text Box 2">
              <a:extLst>
                <a:ext uri="{FF2B5EF4-FFF2-40B4-BE49-F238E27FC236}">
                  <a16:creationId xmlns:a16="http://schemas.microsoft.com/office/drawing/2014/main" id="{7E648DEB-3D0C-2810-FB2C-32E74D6D781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9575" y="-64888"/>
              <a:ext cx="1499956" cy="5023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34286" tIns="17143" rIns="34286" bIns="17143" anchor="t" anchorCtr="0">
              <a:noAutofit/>
            </a:bodyPr>
            <a:lstStyle/>
            <a:p>
              <a:pPr>
                <a:spcAft>
                  <a:spcPts val="300"/>
                </a:spcAft>
              </a:pPr>
              <a:r>
                <a:rPr lang="en-US" sz="1050">
                  <a:solidFill>
                    <a:schemeClr val="tx1"/>
                  </a:solidFill>
                  <a:latin typeface="Aptos" panose="020B0004020202020204" pitchFamily="34" charset="0"/>
                  <a:ea typeface="Red Hat Display" panose="020B0604020202020204" charset="0"/>
                  <a:cs typeface="Arial" panose="020B0604020202020204" pitchFamily="34" charset="0"/>
                </a:rPr>
                <a:t>POS Systems: malfunctions </a:t>
              </a:r>
            </a:p>
            <a:p>
              <a:pPr>
                <a:spcAft>
                  <a:spcPts val="300"/>
                </a:spcAft>
              </a:pPr>
              <a:r>
                <a:rPr lang="en-US" sz="1050">
                  <a:solidFill>
                    <a:schemeClr val="tx1"/>
                  </a:solidFill>
                  <a:latin typeface="Aptos" panose="020B0004020202020204" pitchFamily="34" charset="0"/>
                  <a:ea typeface="Red Hat Display" panose="020B0604020202020204" charset="0"/>
                  <a:cs typeface="Arial" panose="020B0604020202020204" pitchFamily="34" charset="0"/>
                </a:rPr>
                <a:t>&amp; no self checkout</a:t>
              </a:r>
            </a:p>
          </p:txBody>
        </p:sp>
        <p:cxnSp>
          <p:nvCxnSpPr>
            <p:cNvPr id="1176" name="Straight Connector 1175">
              <a:extLst>
                <a:ext uri="{FF2B5EF4-FFF2-40B4-BE49-F238E27FC236}">
                  <a16:creationId xmlns:a16="http://schemas.microsoft.com/office/drawing/2014/main" id="{9649E57C-61C6-8F27-AC1D-5BE34EEA3A5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9575" y="375892"/>
              <a:ext cx="1370948" cy="0"/>
            </a:xfrm>
            <a:prstGeom prst="line">
              <a:avLst/>
            </a:prstGeom>
            <a:ln w="85725">
              <a:solidFill>
                <a:srgbClr val="00704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44412107-F0D1-6104-8F56-7290F4BA9CA8}"/>
              </a:ext>
            </a:extLst>
          </p:cNvPr>
          <p:cNvGrpSpPr/>
          <p:nvPr/>
        </p:nvGrpSpPr>
        <p:grpSpPr>
          <a:xfrm>
            <a:off x="327230" y="168707"/>
            <a:ext cx="7934484" cy="311944"/>
            <a:chOff x="327230" y="310225"/>
            <a:chExt cx="7934484" cy="311944"/>
          </a:xfrm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4BBB9B5A-92A3-DE81-86A3-5D691CA5060D}"/>
                </a:ext>
              </a:extLst>
            </p:cNvPr>
            <p:cNvSpPr/>
            <p:nvPr/>
          </p:nvSpPr>
          <p:spPr>
            <a:xfrm>
              <a:off x="327230" y="310225"/>
              <a:ext cx="1872714" cy="311944"/>
            </a:xfrm>
            <a:custGeom>
              <a:avLst/>
              <a:gdLst>
                <a:gd name="connsiteX0" fmla="*/ 0 w 1872714"/>
                <a:gd name="connsiteY0" fmla="*/ 0 h 749085"/>
                <a:gd name="connsiteX1" fmla="*/ 1498172 w 1872714"/>
                <a:gd name="connsiteY1" fmla="*/ 0 h 749085"/>
                <a:gd name="connsiteX2" fmla="*/ 1872714 w 1872714"/>
                <a:gd name="connsiteY2" fmla="*/ 374543 h 749085"/>
                <a:gd name="connsiteX3" fmla="*/ 1498172 w 1872714"/>
                <a:gd name="connsiteY3" fmla="*/ 749085 h 749085"/>
                <a:gd name="connsiteX4" fmla="*/ 0 w 1872714"/>
                <a:gd name="connsiteY4" fmla="*/ 749085 h 749085"/>
                <a:gd name="connsiteX5" fmla="*/ 374543 w 1872714"/>
                <a:gd name="connsiteY5" fmla="*/ 374543 h 749085"/>
                <a:gd name="connsiteX6" fmla="*/ 0 w 1872714"/>
                <a:gd name="connsiteY6" fmla="*/ 0 h 749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72714" h="749085">
                  <a:moveTo>
                    <a:pt x="0" y="0"/>
                  </a:moveTo>
                  <a:lnTo>
                    <a:pt x="1498172" y="0"/>
                  </a:lnTo>
                  <a:lnTo>
                    <a:pt x="1872714" y="374543"/>
                  </a:lnTo>
                  <a:lnTo>
                    <a:pt x="1498172" y="749085"/>
                  </a:lnTo>
                  <a:lnTo>
                    <a:pt x="0" y="749085"/>
                  </a:lnTo>
                  <a:lnTo>
                    <a:pt x="374543" y="374543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solidFill>
                <a:srgbClr val="1F6B3F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38551" tIns="21336" rIns="395878" bIns="21336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kern="1200">
                  <a:solidFill>
                    <a:schemeClr val="tx1"/>
                  </a:solidFill>
                  <a:latin typeface="Aptos" panose="020B0004020202020204" pitchFamily="34" charset="0"/>
                </a:rPr>
                <a:t>DEFINE</a:t>
              </a:r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53811BF2-9B31-2B4C-76D0-164F6AD57F19}"/>
                </a:ext>
              </a:extLst>
            </p:cNvPr>
            <p:cNvSpPr/>
            <p:nvPr/>
          </p:nvSpPr>
          <p:spPr>
            <a:xfrm>
              <a:off x="1842672" y="310225"/>
              <a:ext cx="1872714" cy="311944"/>
            </a:xfrm>
            <a:custGeom>
              <a:avLst/>
              <a:gdLst>
                <a:gd name="connsiteX0" fmla="*/ 0 w 1872714"/>
                <a:gd name="connsiteY0" fmla="*/ 0 h 749085"/>
                <a:gd name="connsiteX1" fmla="*/ 1498172 w 1872714"/>
                <a:gd name="connsiteY1" fmla="*/ 0 h 749085"/>
                <a:gd name="connsiteX2" fmla="*/ 1872714 w 1872714"/>
                <a:gd name="connsiteY2" fmla="*/ 374543 h 749085"/>
                <a:gd name="connsiteX3" fmla="*/ 1498172 w 1872714"/>
                <a:gd name="connsiteY3" fmla="*/ 749085 h 749085"/>
                <a:gd name="connsiteX4" fmla="*/ 0 w 1872714"/>
                <a:gd name="connsiteY4" fmla="*/ 749085 h 749085"/>
                <a:gd name="connsiteX5" fmla="*/ 374543 w 1872714"/>
                <a:gd name="connsiteY5" fmla="*/ 374543 h 749085"/>
                <a:gd name="connsiteX6" fmla="*/ 0 w 1872714"/>
                <a:gd name="connsiteY6" fmla="*/ 0 h 749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72714" h="749085">
                  <a:moveTo>
                    <a:pt x="0" y="0"/>
                  </a:moveTo>
                  <a:lnTo>
                    <a:pt x="1498172" y="0"/>
                  </a:lnTo>
                  <a:lnTo>
                    <a:pt x="1872714" y="374543"/>
                  </a:lnTo>
                  <a:lnTo>
                    <a:pt x="1498172" y="749085"/>
                  </a:lnTo>
                  <a:lnTo>
                    <a:pt x="0" y="749085"/>
                  </a:lnTo>
                  <a:lnTo>
                    <a:pt x="374543" y="374543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solidFill>
                <a:srgbClr val="1F6B3F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38551" tIns="21336" rIns="395878" bIns="21336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kern="1200">
                  <a:solidFill>
                    <a:schemeClr val="tx1"/>
                  </a:solidFill>
                  <a:latin typeface="Aptos" panose="020B0004020202020204" pitchFamily="34" charset="0"/>
                </a:rPr>
                <a:t>MEASURE</a:t>
              </a:r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414333A6-F929-2035-6CFE-D3B73E977185}"/>
                </a:ext>
              </a:extLst>
            </p:cNvPr>
            <p:cNvSpPr/>
            <p:nvPr/>
          </p:nvSpPr>
          <p:spPr>
            <a:xfrm>
              <a:off x="3358114" y="310225"/>
              <a:ext cx="1872714" cy="311944"/>
            </a:xfrm>
            <a:custGeom>
              <a:avLst/>
              <a:gdLst>
                <a:gd name="connsiteX0" fmla="*/ 0 w 1872714"/>
                <a:gd name="connsiteY0" fmla="*/ 0 h 749085"/>
                <a:gd name="connsiteX1" fmla="*/ 1498172 w 1872714"/>
                <a:gd name="connsiteY1" fmla="*/ 0 h 749085"/>
                <a:gd name="connsiteX2" fmla="*/ 1872714 w 1872714"/>
                <a:gd name="connsiteY2" fmla="*/ 374543 h 749085"/>
                <a:gd name="connsiteX3" fmla="*/ 1498172 w 1872714"/>
                <a:gd name="connsiteY3" fmla="*/ 749085 h 749085"/>
                <a:gd name="connsiteX4" fmla="*/ 0 w 1872714"/>
                <a:gd name="connsiteY4" fmla="*/ 749085 h 749085"/>
                <a:gd name="connsiteX5" fmla="*/ 374543 w 1872714"/>
                <a:gd name="connsiteY5" fmla="*/ 374543 h 749085"/>
                <a:gd name="connsiteX6" fmla="*/ 0 w 1872714"/>
                <a:gd name="connsiteY6" fmla="*/ 0 h 749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72714" h="749085">
                  <a:moveTo>
                    <a:pt x="0" y="0"/>
                  </a:moveTo>
                  <a:lnTo>
                    <a:pt x="1498172" y="0"/>
                  </a:lnTo>
                  <a:lnTo>
                    <a:pt x="1872714" y="374543"/>
                  </a:lnTo>
                  <a:lnTo>
                    <a:pt x="1498172" y="749085"/>
                  </a:lnTo>
                  <a:lnTo>
                    <a:pt x="0" y="749085"/>
                  </a:lnTo>
                  <a:lnTo>
                    <a:pt x="374543" y="3745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6B3F"/>
            </a:solidFill>
            <a:ln>
              <a:solidFill>
                <a:srgbClr val="1F6B3F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38551" tIns="21336" rIns="395878" bIns="21336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kern="1200">
                  <a:solidFill>
                    <a:schemeClr val="bg1"/>
                  </a:solidFill>
                  <a:latin typeface="Aptos" panose="020B0004020202020204" pitchFamily="34" charset="0"/>
                </a:rPr>
                <a:t>ANALYZE</a:t>
              </a:r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BF5D85A5-1F2F-E45A-0E2D-7435E8716BB7}"/>
                </a:ext>
              </a:extLst>
            </p:cNvPr>
            <p:cNvSpPr/>
            <p:nvPr/>
          </p:nvSpPr>
          <p:spPr>
            <a:xfrm>
              <a:off x="4873556" y="310225"/>
              <a:ext cx="1872714" cy="311944"/>
            </a:xfrm>
            <a:custGeom>
              <a:avLst/>
              <a:gdLst>
                <a:gd name="connsiteX0" fmla="*/ 0 w 1872714"/>
                <a:gd name="connsiteY0" fmla="*/ 0 h 749085"/>
                <a:gd name="connsiteX1" fmla="*/ 1498172 w 1872714"/>
                <a:gd name="connsiteY1" fmla="*/ 0 h 749085"/>
                <a:gd name="connsiteX2" fmla="*/ 1872714 w 1872714"/>
                <a:gd name="connsiteY2" fmla="*/ 374543 h 749085"/>
                <a:gd name="connsiteX3" fmla="*/ 1498172 w 1872714"/>
                <a:gd name="connsiteY3" fmla="*/ 749085 h 749085"/>
                <a:gd name="connsiteX4" fmla="*/ 0 w 1872714"/>
                <a:gd name="connsiteY4" fmla="*/ 749085 h 749085"/>
                <a:gd name="connsiteX5" fmla="*/ 374543 w 1872714"/>
                <a:gd name="connsiteY5" fmla="*/ 374543 h 749085"/>
                <a:gd name="connsiteX6" fmla="*/ 0 w 1872714"/>
                <a:gd name="connsiteY6" fmla="*/ 0 h 749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72714" h="749085">
                  <a:moveTo>
                    <a:pt x="0" y="0"/>
                  </a:moveTo>
                  <a:lnTo>
                    <a:pt x="1498172" y="0"/>
                  </a:lnTo>
                  <a:lnTo>
                    <a:pt x="1872714" y="374543"/>
                  </a:lnTo>
                  <a:lnTo>
                    <a:pt x="1498172" y="749085"/>
                  </a:lnTo>
                  <a:lnTo>
                    <a:pt x="0" y="749085"/>
                  </a:lnTo>
                  <a:lnTo>
                    <a:pt x="374543" y="374543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solidFill>
                <a:srgbClr val="1F6B3F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38551" tIns="21336" rIns="395878" bIns="21336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kern="1200">
                  <a:solidFill>
                    <a:schemeClr val="tx1"/>
                  </a:solidFill>
                  <a:latin typeface="Aptos" panose="020B0004020202020204" pitchFamily="34" charset="0"/>
                </a:rPr>
                <a:t>IMPROVE</a:t>
              </a:r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0619C2D3-E616-C103-EE3D-1A7CD292ADF4}"/>
                </a:ext>
              </a:extLst>
            </p:cNvPr>
            <p:cNvSpPr/>
            <p:nvPr/>
          </p:nvSpPr>
          <p:spPr>
            <a:xfrm>
              <a:off x="6389000" y="310225"/>
              <a:ext cx="1872714" cy="311944"/>
            </a:xfrm>
            <a:custGeom>
              <a:avLst/>
              <a:gdLst>
                <a:gd name="connsiteX0" fmla="*/ 0 w 1872714"/>
                <a:gd name="connsiteY0" fmla="*/ 0 h 749085"/>
                <a:gd name="connsiteX1" fmla="*/ 1498172 w 1872714"/>
                <a:gd name="connsiteY1" fmla="*/ 0 h 749085"/>
                <a:gd name="connsiteX2" fmla="*/ 1872714 w 1872714"/>
                <a:gd name="connsiteY2" fmla="*/ 374543 h 749085"/>
                <a:gd name="connsiteX3" fmla="*/ 1498172 w 1872714"/>
                <a:gd name="connsiteY3" fmla="*/ 749085 h 749085"/>
                <a:gd name="connsiteX4" fmla="*/ 0 w 1872714"/>
                <a:gd name="connsiteY4" fmla="*/ 749085 h 749085"/>
                <a:gd name="connsiteX5" fmla="*/ 374543 w 1872714"/>
                <a:gd name="connsiteY5" fmla="*/ 374543 h 749085"/>
                <a:gd name="connsiteX6" fmla="*/ 0 w 1872714"/>
                <a:gd name="connsiteY6" fmla="*/ 0 h 749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72714" h="749085">
                  <a:moveTo>
                    <a:pt x="0" y="0"/>
                  </a:moveTo>
                  <a:lnTo>
                    <a:pt x="1498172" y="0"/>
                  </a:lnTo>
                  <a:lnTo>
                    <a:pt x="1872714" y="374543"/>
                  </a:lnTo>
                  <a:lnTo>
                    <a:pt x="1498172" y="749085"/>
                  </a:lnTo>
                  <a:lnTo>
                    <a:pt x="0" y="749085"/>
                  </a:lnTo>
                  <a:lnTo>
                    <a:pt x="374543" y="374543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solidFill>
                <a:srgbClr val="1F6B3F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38551" tIns="21336" rIns="395878" bIns="21336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kern="1200">
                  <a:solidFill>
                    <a:schemeClr val="tx1"/>
                  </a:solidFill>
                  <a:latin typeface="Aptos" panose="020B0004020202020204" pitchFamily="34" charset="0"/>
                </a:rPr>
                <a:t>CONTROL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7059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B2273FF2-A3D3-2CFA-86D9-2C0A8A88F6F6}"/>
              </a:ext>
            </a:extLst>
          </p:cNvPr>
          <p:cNvSpPr txBox="1"/>
          <p:nvPr/>
        </p:nvSpPr>
        <p:spPr>
          <a:xfrm>
            <a:off x="268167" y="1048256"/>
            <a:ext cx="4732458" cy="329320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b="1"/>
              <a:t>Reduce Waiting Time:</a:t>
            </a:r>
          </a:p>
          <a:p>
            <a:r>
              <a:rPr lang="en-US" sz="1600"/>
              <a:t>Implement Self-Check-out Kiosks, Optimize staff scheduling</a:t>
            </a:r>
            <a:endParaRPr lang="en-US" sz="1600" b="1"/>
          </a:p>
          <a:p>
            <a:pPr lvl="1"/>
            <a:endParaRPr lang="en-US" sz="1600"/>
          </a:p>
          <a:p>
            <a:r>
              <a:rPr lang="en-US" sz="1600" b="1"/>
              <a:t>Eliminate Over-processing:</a:t>
            </a:r>
          </a:p>
          <a:p>
            <a:pPr lvl="1"/>
            <a:r>
              <a:rPr lang="en-US" sz="1600"/>
              <a:t>Simplify order confirmation and receipt printing</a:t>
            </a:r>
          </a:p>
          <a:p>
            <a:pPr lvl="1"/>
            <a:endParaRPr lang="en-US" sz="1600"/>
          </a:p>
          <a:p>
            <a:r>
              <a:rPr lang="en-US" sz="1600" b="1"/>
              <a:t>Reduce Defects:</a:t>
            </a:r>
          </a:p>
          <a:p>
            <a:pPr lvl="1"/>
            <a:r>
              <a:rPr lang="en-US" sz="1600"/>
              <a:t>Provide comprehensive training, implement double-check system</a:t>
            </a:r>
          </a:p>
          <a:p>
            <a:pPr lvl="1"/>
            <a:endParaRPr lang="en-US" sz="1600"/>
          </a:p>
          <a:p>
            <a:r>
              <a:rPr lang="en-US" sz="1600" b="1"/>
              <a:t>Optimize Talent Utilization:</a:t>
            </a:r>
          </a:p>
          <a:p>
            <a:pPr lvl="1"/>
            <a:r>
              <a:rPr lang="en-US" sz="1600"/>
              <a:t>Cross-train baristas, use part-time staff for peaks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F6D67F6-DA9A-8523-E4B5-CF2407FDDF7A}"/>
              </a:ext>
            </a:extLst>
          </p:cNvPr>
          <p:cNvGrpSpPr/>
          <p:nvPr/>
        </p:nvGrpSpPr>
        <p:grpSpPr>
          <a:xfrm>
            <a:off x="327230" y="168707"/>
            <a:ext cx="7934484" cy="311944"/>
            <a:chOff x="327230" y="310225"/>
            <a:chExt cx="7934484" cy="311944"/>
          </a:xfrm>
        </p:grpSpPr>
        <p:sp>
          <p:nvSpPr>
            <p:cNvPr id="6" name="Freeform 4">
              <a:extLst>
                <a:ext uri="{FF2B5EF4-FFF2-40B4-BE49-F238E27FC236}">
                  <a16:creationId xmlns:a16="http://schemas.microsoft.com/office/drawing/2014/main" id="{A4F4CA85-BD7D-73F5-E2DD-AF3FE7108301}"/>
                </a:ext>
              </a:extLst>
            </p:cNvPr>
            <p:cNvSpPr/>
            <p:nvPr/>
          </p:nvSpPr>
          <p:spPr>
            <a:xfrm>
              <a:off x="327230" y="310225"/>
              <a:ext cx="1872714" cy="311944"/>
            </a:xfrm>
            <a:custGeom>
              <a:avLst/>
              <a:gdLst>
                <a:gd name="connsiteX0" fmla="*/ 0 w 1872714"/>
                <a:gd name="connsiteY0" fmla="*/ 0 h 749085"/>
                <a:gd name="connsiteX1" fmla="*/ 1498172 w 1872714"/>
                <a:gd name="connsiteY1" fmla="*/ 0 h 749085"/>
                <a:gd name="connsiteX2" fmla="*/ 1872714 w 1872714"/>
                <a:gd name="connsiteY2" fmla="*/ 374543 h 749085"/>
                <a:gd name="connsiteX3" fmla="*/ 1498172 w 1872714"/>
                <a:gd name="connsiteY3" fmla="*/ 749085 h 749085"/>
                <a:gd name="connsiteX4" fmla="*/ 0 w 1872714"/>
                <a:gd name="connsiteY4" fmla="*/ 749085 h 749085"/>
                <a:gd name="connsiteX5" fmla="*/ 374543 w 1872714"/>
                <a:gd name="connsiteY5" fmla="*/ 374543 h 749085"/>
                <a:gd name="connsiteX6" fmla="*/ 0 w 1872714"/>
                <a:gd name="connsiteY6" fmla="*/ 0 h 749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72714" h="749085">
                  <a:moveTo>
                    <a:pt x="0" y="0"/>
                  </a:moveTo>
                  <a:lnTo>
                    <a:pt x="1498172" y="0"/>
                  </a:lnTo>
                  <a:lnTo>
                    <a:pt x="1872714" y="374543"/>
                  </a:lnTo>
                  <a:lnTo>
                    <a:pt x="1498172" y="749085"/>
                  </a:lnTo>
                  <a:lnTo>
                    <a:pt x="0" y="749085"/>
                  </a:lnTo>
                  <a:lnTo>
                    <a:pt x="374543" y="374543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solidFill>
                <a:srgbClr val="1F6B3F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38551" tIns="21336" rIns="395878" bIns="21336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kern="1200">
                  <a:solidFill>
                    <a:schemeClr val="tx1"/>
                  </a:solidFill>
                  <a:latin typeface="Aptos" panose="020B0004020202020204" pitchFamily="34" charset="0"/>
                </a:rPr>
                <a:t>DEFINE</a:t>
              </a:r>
            </a:p>
          </p:txBody>
        </p:sp>
        <p:sp>
          <p:nvSpPr>
            <p:cNvPr id="7" name="Freeform 5">
              <a:extLst>
                <a:ext uri="{FF2B5EF4-FFF2-40B4-BE49-F238E27FC236}">
                  <a16:creationId xmlns:a16="http://schemas.microsoft.com/office/drawing/2014/main" id="{FCBF0D71-C08E-014B-5881-FD7A8A33FE08}"/>
                </a:ext>
              </a:extLst>
            </p:cNvPr>
            <p:cNvSpPr/>
            <p:nvPr/>
          </p:nvSpPr>
          <p:spPr>
            <a:xfrm>
              <a:off x="1842672" y="310225"/>
              <a:ext cx="1872714" cy="311944"/>
            </a:xfrm>
            <a:custGeom>
              <a:avLst/>
              <a:gdLst>
                <a:gd name="connsiteX0" fmla="*/ 0 w 1872714"/>
                <a:gd name="connsiteY0" fmla="*/ 0 h 749085"/>
                <a:gd name="connsiteX1" fmla="*/ 1498172 w 1872714"/>
                <a:gd name="connsiteY1" fmla="*/ 0 h 749085"/>
                <a:gd name="connsiteX2" fmla="*/ 1872714 w 1872714"/>
                <a:gd name="connsiteY2" fmla="*/ 374543 h 749085"/>
                <a:gd name="connsiteX3" fmla="*/ 1498172 w 1872714"/>
                <a:gd name="connsiteY3" fmla="*/ 749085 h 749085"/>
                <a:gd name="connsiteX4" fmla="*/ 0 w 1872714"/>
                <a:gd name="connsiteY4" fmla="*/ 749085 h 749085"/>
                <a:gd name="connsiteX5" fmla="*/ 374543 w 1872714"/>
                <a:gd name="connsiteY5" fmla="*/ 374543 h 749085"/>
                <a:gd name="connsiteX6" fmla="*/ 0 w 1872714"/>
                <a:gd name="connsiteY6" fmla="*/ 0 h 749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72714" h="749085">
                  <a:moveTo>
                    <a:pt x="0" y="0"/>
                  </a:moveTo>
                  <a:lnTo>
                    <a:pt x="1498172" y="0"/>
                  </a:lnTo>
                  <a:lnTo>
                    <a:pt x="1872714" y="374543"/>
                  </a:lnTo>
                  <a:lnTo>
                    <a:pt x="1498172" y="749085"/>
                  </a:lnTo>
                  <a:lnTo>
                    <a:pt x="0" y="749085"/>
                  </a:lnTo>
                  <a:lnTo>
                    <a:pt x="374543" y="374543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solidFill>
                <a:srgbClr val="1F6B3F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38551" tIns="21336" rIns="395878" bIns="21336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kern="1200">
                  <a:solidFill>
                    <a:schemeClr val="tx1"/>
                  </a:solidFill>
                  <a:latin typeface="Aptos" panose="020B0004020202020204" pitchFamily="34" charset="0"/>
                </a:rPr>
                <a:t>MEASURE</a:t>
              </a:r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151EC50E-CA69-D654-14A9-100B1F1E069A}"/>
                </a:ext>
              </a:extLst>
            </p:cNvPr>
            <p:cNvSpPr/>
            <p:nvPr/>
          </p:nvSpPr>
          <p:spPr>
            <a:xfrm>
              <a:off x="3358114" y="310225"/>
              <a:ext cx="1872714" cy="311944"/>
            </a:xfrm>
            <a:custGeom>
              <a:avLst/>
              <a:gdLst>
                <a:gd name="connsiteX0" fmla="*/ 0 w 1872714"/>
                <a:gd name="connsiteY0" fmla="*/ 0 h 749085"/>
                <a:gd name="connsiteX1" fmla="*/ 1498172 w 1872714"/>
                <a:gd name="connsiteY1" fmla="*/ 0 h 749085"/>
                <a:gd name="connsiteX2" fmla="*/ 1872714 w 1872714"/>
                <a:gd name="connsiteY2" fmla="*/ 374543 h 749085"/>
                <a:gd name="connsiteX3" fmla="*/ 1498172 w 1872714"/>
                <a:gd name="connsiteY3" fmla="*/ 749085 h 749085"/>
                <a:gd name="connsiteX4" fmla="*/ 0 w 1872714"/>
                <a:gd name="connsiteY4" fmla="*/ 749085 h 749085"/>
                <a:gd name="connsiteX5" fmla="*/ 374543 w 1872714"/>
                <a:gd name="connsiteY5" fmla="*/ 374543 h 749085"/>
                <a:gd name="connsiteX6" fmla="*/ 0 w 1872714"/>
                <a:gd name="connsiteY6" fmla="*/ 0 h 749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72714" h="749085">
                  <a:moveTo>
                    <a:pt x="0" y="0"/>
                  </a:moveTo>
                  <a:lnTo>
                    <a:pt x="1498172" y="0"/>
                  </a:lnTo>
                  <a:lnTo>
                    <a:pt x="1872714" y="374543"/>
                  </a:lnTo>
                  <a:lnTo>
                    <a:pt x="1498172" y="749085"/>
                  </a:lnTo>
                  <a:lnTo>
                    <a:pt x="0" y="749085"/>
                  </a:lnTo>
                  <a:lnTo>
                    <a:pt x="374543" y="374543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solidFill>
                <a:srgbClr val="1F6B3F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38551" tIns="21336" rIns="395878" bIns="21336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kern="1200">
                  <a:solidFill>
                    <a:schemeClr val="tx1"/>
                  </a:solidFill>
                  <a:latin typeface="Aptos" panose="020B0004020202020204" pitchFamily="34" charset="0"/>
                </a:rPr>
                <a:t>ANALYZE</a:t>
              </a:r>
            </a:p>
          </p:txBody>
        </p:sp>
        <p:sp>
          <p:nvSpPr>
            <p:cNvPr id="9" name="Freeform 7">
              <a:extLst>
                <a:ext uri="{FF2B5EF4-FFF2-40B4-BE49-F238E27FC236}">
                  <a16:creationId xmlns:a16="http://schemas.microsoft.com/office/drawing/2014/main" id="{9FDFE578-D748-5E25-34C4-F5B7036B5E18}"/>
                </a:ext>
              </a:extLst>
            </p:cNvPr>
            <p:cNvSpPr/>
            <p:nvPr/>
          </p:nvSpPr>
          <p:spPr>
            <a:xfrm>
              <a:off x="4873556" y="310225"/>
              <a:ext cx="1872714" cy="311944"/>
            </a:xfrm>
            <a:custGeom>
              <a:avLst/>
              <a:gdLst>
                <a:gd name="connsiteX0" fmla="*/ 0 w 1872714"/>
                <a:gd name="connsiteY0" fmla="*/ 0 h 749085"/>
                <a:gd name="connsiteX1" fmla="*/ 1498172 w 1872714"/>
                <a:gd name="connsiteY1" fmla="*/ 0 h 749085"/>
                <a:gd name="connsiteX2" fmla="*/ 1872714 w 1872714"/>
                <a:gd name="connsiteY2" fmla="*/ 374543 h 749085"/>
                <a:gd name="connsiteX3" fmla="*/ 1498172 w 1872714"/>
                <a:gd name="connsiteY3" fmla="*/ 749085 h 749085"/>
                <a:gd name="connsiteX4" fmla="*/ 0 w 1872714"/>
                <a:gd name="connsiteY4" fmla="*/ 749085 h 749085"/>
                <a:gd name="connsiteX5" fmla="*/ 374543 w 1872714"/>
                <a:gd name="connsiteY5" fmla="*/ 374543 h 749085"/>
                <a:gd name="connsiteX6" fmla="*/ 0 w 1872714"/>
                <a:gd name="connsiteY6" fmla="*/ 0 h 749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72714" h="749085">
                  <a:moveTo>
                    <a:pt x="0" y="0"/>
                  </a:moveTo>
                  <a:lnTo>
                    <a:pt x="1498172" y="0"/>
                  </a:lnTo>
                  <a:lnTo>
                    <a:pt x="1872714" y="374543"/>
                  </a:lnTo>
                  <a:lnTo>
                    <a:pt x="1498172" y="749085"/>
                  </a:lnTo>
                  <a:lnTo>
                    <a:pt x="0" y="749085"/>
                  </a:lnTo>
                  <a:lnTo>
                    <a:pt x="374543" y="3745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6B3F"/>
            </a:solidFill>
            <a:ln>
              <a:solidFill>
                <a:srgbClr val="1F6B3F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38551" tIns="21336" rIns="395878" bIns="21336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kern="1200">
                  <a:solidFill>
                    <a:schemeClr val="bg1"/>
                  </a:solidFill>
                  <a:latin typeface="Aptos" panose="020B0004020202020204" pitchFamily="34" charset="0"/>
                </a:rPr>
                <a:t>IMPROVE</a:t>
              </a:r>
            </a:p>
          </p:txBody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0D52746E-C683-3CDC-85BB-88C661AC503C}"/>
                </a:ext>
              </a:extLst>
            </p:cNvPr>
            <p:cNvSpPr/>
            <p:nvPr/>
          </p:nvSpPr>
          <p:spPr>
            <a:xfrm>
              <a:off x="6389000" y="310225"/>
              <a:ext cx="1872714" cy="311944"/>
            </a:xfrm>
            <a:custGeom>
              <a:avLst/>
              <a:gdLst>
                <a:gd name="connsiteX0" fmla="*/ 0 w 1872714"/>
                <a:gd name="connsiteY0" fmla="*/ 0 h 749085"/>
                <a:gd name="connsiteX1" fmla="*/ 1498172 w 1872714"/>
                <a:gd name="connsiteY1" fmla="*/ 0 h 749085"/>
                <a:gd name="connsiteX2" fmla="*/ 1872714 w 1872714"/>
                <a:gd name="connsiteY2" fmla="*/ 374543 h 749085"/>
                <a:gd name="connsiteX3" fmla="*/ 1498172 w 1872714"/>
                <a:gd name="connsiteY3" fmla="*/ 749085 h 749085"/>
                <a:gd name="connsiteX4" fmla="*/ 0 w 1872714"/>
                <a:gd name="connsiteY4" fmla="*/ 749085 h 749085"/>
                <a:gd name="connsiteX5" fmla="*/ 374543 w 1872714"/>
                <a:gd name="connsiteY5" fmla="*/ 374543 h 749085"/>
                <a:gd name="connsiteX6" fmla="*/ 0 w 1872714"/>
                <a:gd name="connsiteY6" fmla="*/ 0 h 749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72714" h="749085">
                  <a:moveTo>
                    <a:pt x="0" y="0"/>
                  </a:moveTo>
                  <a:lnTo>
                    <a:pt x="1498172" y="0"/>
                  </a:lnTo>
                  <a:lnTo>
                    <a:pt x="1872714" y="374543"/>
                  </a:lnTo>
                  <a:lnTo>
                    <a:pt x="1498172" y="749085"/>
                  </a:lnTo>
                  <a:lnTo>
                    <a:pt x="0" y="749085"/>
                  </a:lnTo>
                  <a:lnTo>
                    <a:pt x="374543" y="374543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solidFill>
                <a:srgbClr val="1F6B3F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38551" tIns="21336" rIns="395878" bIns="21336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kern="1200">
                  <a:solidFill>
                    <a:schemeClr val="tx1"/>
                  </a:solidFill>
                  <a:latin typeface="Aptos" panose="020B0004020202020204" pitchFamily="34" charset="0"/>
                </a:rPr>
                <a:t>CONTROL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015B63E2-A533-6F80-572F-6AD54E4139B8}"/>
              </a:ext>
            </a:extLst>
          </p:cNvPr>
          <p:cNvSpPr txBox="1"/>
          <p:nvPr/>
        </p:nvSpPr>
        <p:spPr>
          <a:xfrm>
            <a:off x="268166" y="545162"/>
            <a:ext cx="5895971" cy="4385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007042"/>
              </a:buClr>
              <a:buSzPts val="12800"/>
            </a:pPr>
            <a:r>
              <a:rPr lang="en-US" sz="2250" b="1">
                <a:solidFill>
                  <a:srgbClr val="007042"/>
                </a:solidFill>
                <a:latin typeface="Arial" panose="020B0604020202020204" pitchFamily="34" charset="0"/>
                <a:ea typeface="Red Hat Display" panose="020B0604020202020204" charset="0"/>
                <a:cs typeface="Arial" panose="020B0604020202020204" pitchFamily="34" charset="0"/>
                <a:sym typeface="Red Hat Display Black"/>
              </a:rPr>
              <a:t>Process Improvement Recommendations</a:t>
            </a:r>
            <a:endParaRPr lang="en-US" sz="2250" b="1">
              <a:solidFill>
                <a:srgbClr val="007042"/>
              </a:solidFill>
              <a:latin typeface="Arial" panose="020B0604020202020204" pitchFamily="34" charset="0"/>
              <a:ea typeface="Red Hat Display" panose="020B0604020202020204" charset="0"/>
              <a:cs typeface="Arial" panose="020B0604020202020204" pitchFamily="34" charset="0"/>
              <a:sym typeface="Calibri"/>
            </a:endParaRPr>
          </a:p>
        </p:txBody>
      </p:sp>
      <p:pic>
        <p:nvPicPr>
          <p:cNvPr id="19" name="Picture 18" descr="A person and person standing in a coffee shop&#10;&#10;Description automatically generated">
            <a:extLst>
              <a:ext uri="{FF2B5EF4-FFF2-40B4-BE49-F238E27FC236}">
                <a16:creationId xmlns:a16="http://schemas.microsoft.com/office/drawing/2014/main" id="{39C07948-7EC5-A274-51CA-8E2A7401B4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3781" y="1151810"/>
            <a:ext cx="3086100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464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805651-A8F1-5848-F811-D1C1DBFBDC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68580" tIns="34290" rIns="68580" bIns="34290" rtlCol="0" anchor="t">
            <a:normAutofit fontScale="25000" lnSpcReduction="20000"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/>
          </a:p>
          <a:p>
            <a:endParaRPr lang="en-US"/>
          </a:p>
        </p:txBody>
      </p:sp>
      <p:pic>
        <p:nvPicPr>
          <p:cNvPr id="20" name="Picture 19" descr="A diagram of a process&#10;&#10;Description automatically generated">
            <a:extLst>
              <a:ext uri="{FF2B5EF4-FFF2-40B4-BE49-F238E27FC236}">
                <a16:creationId xmlns:a16="http://schemas.microsoft.com/office/drawing/2014/main" id="{7C9A0A06-97B1-9B0E-412C-F48F3386E7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6640" y="310958"/>
            <a:ext cx="6382821" cy="4587654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8662CB0-9DD9-FF14-8EB1-149BE89D50BF}"/>
              </a:ext>
            </a:extLst>
          </p:cNvPr>
          <p:cNvGrpSpPr/>
          <p:nvPr/>
        </p:nvGrpSpPr>
        <p:grpSpPr>
          <a:xfrm>
            <a:off x="327230" y="168707"/>
            <a:ext cx="7934484" cy="311944"/>
            <a:chOff x="327230" y="310225"/>
            <a:chExt cx="7934484" cy="311944"/>
          </a:xfrm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351C5530-EA9A-8DE3-CB53-6BC85E690C03}"/>
                </a:ext>
              </a:extLst>
            </p:cNvPr>
            <p:cNvSpPr/>
            <p:nvPr/>
          </p:nvSpPr>
          <p:spPr>
            <a:xfrm>
              <a:off x="327230" y="310225"/>
              <a:ext cx="1872714" cy="311944"/>
            </a:xfrm>
            <a:custGeom>
              <a:avLst/>
              <a:gdLst>
                <a:gd name="connsiteX0" fmla="*/ 0 w 1872714"/>
                <a:gd name="connsiteY0" fmla="*/ 0 h 749085"/>
                <a:gd name="connsiteX1" fmla="*/ 1498172 w 1872714"/>
                <a:gd name="connsiteY1" fmla="*/ 0 h 749085"/>
                <a:gd name="connsiteX2" fmla="*/ 1872714 w 1872714"/>
                <a:gd name="connsiteY2" fmla="*/ 374543 h 749085"/>
                <a:gd name="connsiteX3" fmla="*/ 1498172 w 1872714"/>
                <a:gd name="connsiteY3" fmla="*/ 749085 h 749085"/>
                <a:gd name="connsiteX4" fmla="*/ 0 w 1872714"/>
                <a:gd name="connsiteY4" fmla="*/ 749085 h 749085"/>
                <a:gd name="connsiteX5" fmla="*/ 374543 w 1872714"/>
                <a:gd name="connsiteY5" fmla="*/ 374543 h 749085"/>
                <a:gd name="connsiteX6" fmla="*/ 0 w 1872714"/>
                <a:gd name="connsiteY6" fmla="*/ 0 h 749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72714" h="749085">
                  <a:moveTo>
                    <a:pt x="0" y="0"/>
                  </a:moveTo>
                  <a:lnTo>
                    <a:pt x="1498172" y="0"/>
                  </a:lnTo>
                  <a:lnTo>
                    <a:pt x="1872714" y="374543"/>
                  </a:lnTo>
                  <a:lnTo>
                    <a:pt x="1498172" y="749085"/>
                  </a:lnTo>
                  <a:lnTo>
                    <a:pt x="0" y="749085"/>
                  </a:lnTo>
                  <a:lnTo>
                    <a:pt x="374543" y="374543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solidFill>
                <a:srgbClr val="1F6B3F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38551" tIns="21336" rIns="395878" bIns="21336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kern="1200">
                  <a:solidFill>
                    <a:schemeClr val="tx1"/>
                  </a:solidFill>
                  <a:latin typeface="Aptos" panose="020B0004020202020204" pitchFamily="34" charset="0"/>
                </a:rPr>
                <a:t>DEFINE</a:t>
              </a:r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EC87F340-282D-F069-4EB0-74801A764EEA}"/>
                </a:ext>
              </a:extLst>
            </p:cNvPr>
            <p:cNvSpPr/>
            <p:nvPr/>
          </p:nvSpPr>
          <p:spPr>
            <a:xfrm>
              <a:off x="1842672" y="310225"/>
              <a:ext cx="1872714" cy="311944"/>
            </a:xfrm>
            <a:custGeom>
              <a:avLst/>
              <a:gdLst>
                <a:gd name="connsiteX0" fmla="*/ 0 w 1872714"/>
                <a:gd name="connsiteY0" fmla="*/ 0 h 749085"/>
                <a:gd name="connsiteX1" fmla="*/ 1498172 w 1872714"/>
                <a:gd name="connsiteY1" fmla="*/ 0 h 749085"/>
                <a:gd name="connsiteX2" fmla="*/ 1872714 w 1872714"/>
                <a:gd name="connsiteY2" fmla="*/ 374543 h 749085"/>
                <a:gd name="connsiteX3" fmla="*/ 1498172 w 1872714"/>
                <a:gd name="connsiteY3" fmla="*/ 749085 h 749085"/>
                <a:gd name="connsiteX4" fmla="*/ 0 w 1872714"/>
                <a:gd name="connsiteY4" fmla="*/ 749085 h 749085"/>
                <a:gd name="connsiteX5" fmla="*/ 374543 w 1872714"/>
                <a:gd name="connsiteY5" fmla="*/ 374543 h 749085"/>
                <a:gd name="connsiteX6" fmla="*/ 0 w 1872714"/>
                <a:gd name="connsiteY6" fmla="*/ 0 h 749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72714" h="749085">
                  <a:moveTo>
                    <a:pt x="0" y="0"/>
                  </a:moveTo>
                  <a:lnTo>
                    <a:pt x="1498172" y="0"/>
                  </a:lnTo>
                  <a:lnTo>
                    <a:pt x="1872714" y="374543"/>
                  </a:lnTo>
                  <a:lnTo>
                    <a:pt x="1498172" y="749085"/>
                  </a:lnTo>
                  <a:lnTo>
                    <a:pt x="0" y="749085"/>
                  </a:lnTo>
                  <a:lnTo>
                    <a:pt x="374543" y="374543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solidFill>
                <a:srgbClr val="1F6B3F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38551" tIns="21336" rIns="395878" bIns="21336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kern="1200">
                  <a:solidFill>
                    <a:schemeClr val="tx1"/>
                  </a:solidFill>
                  <a:latin typeface="Aptos" panose="020B0004020202020204" pitchFamily="34" charset="0"/>
                </a:rPr>
                <a:t>MEASURE</a:t>
              </a:r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ACCECCFC-9D4B-EC9E-E787-DC3E8D77FFF0}"/>
                </a:ext>
              </a:extLst>
            </p:cNvPr>
            <p:cNvSpPr/>
            <p:nvPr/>
          </p:nvSpPr>
          <p:spPr>
            <a:xfrm>
              <a:off x="3358114" y="310225"/>
              <a:ext cx="1872714" cy="311944"/>
            </a:xfrm>
            <a:custGeom>
              <a:avLst/>
              <a:gdLst>
                <a:gd name="connsiteX0" fmla="*/ 0 w 1872714"/>
                <a:gd name="connsiteY0" fmla="*/ 0 h 749085"/>
                <a:gd name="connsiteX1" fmla="*/ 1498172 w 1872714"/>
                <a:gd name="connsiteY1" fmla="*/ 0 h 749085"/>
                <a:gd name="connsiteX2" fmla="*/ 1872714 w 1872714"/>
                <a:gd name="connsiteY2" fmla="*/ 374543 h 749085"/>
                <a:gd name="connsiteX3" fmla="*/ 1498172 w 1872714"/>
                <a:gd name="connsiteY3" fmla="*/ 749085 h 749085"/>
                <a:gd name="connsiteX4" fmla="*/ 0 w 1872714"/>
                <a:gd name="connsiteY4" fmla="*/ 749085 h 749085"/>
                <a:gd name="connsiteX5" fmla="*/ 374543 w 1872714"/>
                <a:gd name="connsiteY5" fmla="*/ 374543 h 749085"/>
                <a:gd name="connsiteX6" fmla="*/ 0 w 1872714"/>
                <a:gd name="connsiteY6" fmla="*/ 0 h 749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72714" h="749085">
                  <a:moveTo>
                    <a:pt x="0" y="0"/>
                  </a:moveTo>
                  <a:lnTo>
                    <a:pt x="1498172" y="0"/>
                  </a:lnTo>
                  <a:lnTo>
                    <a:pt x="1872714" y="374543"/>
                  </a:lnTo>
                  <a:lnTo>
                    <a:pt x="1498172" y="749085"/>
                  </a:lnTo>
                  <a:lnTo>
                    <a:pt x="0" y="749085"/>
                  </a:lnTo>
                  <a:lnTo>
                    <a:pt x="374543" y="374543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solidFill>
                <a:srgbClr val="1F6B3F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38551" tIns="21336" rIns="395878" bIns="21336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kern="1200">
                  <a:solidFill>
                    <a:schemeClr val="tx1"/>
                  </a:solidFill>
                  <a:latin typeface="Aptos" panose="020B0004020202020204" pitchFamily="34" charset="0"/>
                </a:rPr>
                <a:t>ANALYZE</a:t>
              </a:r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42FE1550-D68B-DAD5-F982-325E0B2C42A6}"/>
                </a:ext>
              </a:extLst>
            </p:cNvPr>
            <p:cNvSpPr/>
            <p:nvPr/>
          </p:nvSpPr>
          <p:spPr>
            <a:xfrm>
              <a:off x="4873556" y="310225"/>
              <a:ext cx="1872714" cy="311944"/>
            </a:xfrm>
            <a:custGeom>
              <a:avLst/>
              <a:gdLst>
                <a:gd name="connsiteX0" fmla="*/ 0 w 1872714"/>
                <a:gd name="connsiteY0" fmla="*/ 0 h 749085"/>
                <a:gd name="connsiteX1" fmla="*/ 1498172 w 1872714"/>
                <a:gd name="connsiteY1" fmla="*/ 0 h 749085"/>
                <a:gd name="connsiteX2" fmla="*/ 1872714 w 1872714"/>
                <a:gd name="connsiteY2" fmla="*/ 374543 h 749085"/>
                <a:gd name="connsiteX3" fmla="*/ 1498172 w 1872714"/>
                <a:gd name="connsiteY3" fmla="*/ 749085 h 749085"/>
                <a:gd name="connsiteX4" fmla="*/ 0 w 1872714"/>
                <a:gd name="connsiteY4" fmla="*/ 749085 h 749085"/>
                <a:gd name="connsiteX5" fmla="*/ 374543 w 1872714"/>
                <a:gd name="connsiteY5" fmla="*/ 374543 h 749085"/>
                <a:gd name="connsiteX6" fmla="*/ 0 w 1872714"/>
                <a:gd name="connsiteY6" fmla="*/ 0 h 749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72714" h="749085">
                  <a:moveTo>
                    <a:pt x="0" y="0"/>
                  </a:moveTo>
                  <a:lnTo>
                    <a:pt x="1498172" y="0"/>
                  </a:lnTo>
                  <a:lnTo>
                    <a:pt x="1872714" y="374543"/>
                  </a:lnTo>
                  <a:lnTo>
                    <a:pt x="1498172" y="749085"/>
                  </a:lnTo>
                  <a:lnTo>
                    <a:pt x="0" y="749085"/>
                  </a:lnTo>
                  <a:lnTo>
                    <a:pt x="374543" y="3745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6B3F"/>
            </a:solidFill>
            <a:ln>
              <a:solidFill>
                <a:srgbClr val="1F6B3F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38551" tIns="21336" rIns="395878" bIns="21336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kern="1200">
                  <a:solidFill>
                    <a:schemeClr val="bg1"/>
                  </a:solidFill>
                  <a:latin typeface="Aptos" panose="020B0004020202020204" pitchFamily="34" charset="0"/>
                </a:rPr>
                <a:t>IMPROVE</a:t>
              </a:r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C2E8780B-FBA9-874B-618E-CC576710440E}"/>
                </a:ext>
              </a:extLst>
            </p:cNvPr>
            <p:cNvSpPr/>
            <p:nvPr/>
          </p:nvSpPr>
          <p:spPr>
            <a:xfrm>
              <a:off x="6389000" y="310225"/>
              <a:ext cx="1872714" cy="311944"/>
            </a:xfrm>
            <a:custGeom>
              <a:avLst/>
              <a:gdLst>
                <a:gd name="connsiteX0" fmla="*/ 0 w 1872714"/>
                <a:gd name="connsiteY0" fmla="*/ 0 h 749085"/>
                <a:gd name="connsiteX1" fmla="*/ 1498172 w 1872714"/>
                <a:gd name="connsiteY1" fmla="*/ 0 h 749085"/>
                <a:gd name="connsiteX2" fmla="*/ 1872714 w 1872714"/>
                <a:gd name="connsiteY2" fmla="*/ 374543 h 749085"/>
                <a:gd name="connsiteX3" fmla="*/ 1498172 w 1872714"/>
                <a:gd name="connsiteY3" fmla="*/ 749085 h 749085"/>
                <a:gd name="connsiteX4" fmla="*/ 0 w 1872714"/>
                <a:gd name="connsiteY4" fmla="*/ 749085 h 749085"/>
                <a:gd name="connsiteX5" fmla="*/ 374543 w 1872714"/>
                <a:gd name="connsiteY5" fmla="*/ 374543 h 749085"/>
                <a:gd name="connsiteX6" fmla="*/ 0 w 1872714"/>
                <a:gd name="connsiteY6" fmla="*/ 0 h 749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72714" h="749085">
                  <a:moveTo>
                    <a:pt x="0" y="0"/>
                  </a:moveTo>
                  <a:lnTo>
                    <a:pt x="1498172" y="0"/>
                  </a:lnTo>
                  <a:lnTo>
                    <a:pt x="1872714" y="374543"/>
                  </a:lnTo>
                  <a:lnTo>
                    <a:pt x="1498172" y="749085"/>
                  </a:lnTo>
                  <a:lnTo>
                    <a:pt x="0" y="749085"/>
                  </a:lnTo>
                  <a:lnTo>
                    <a:pt x="374543" y="374543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solidFill>
                <a:srgbClr val="1F6B3F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38551" tIns="21336" rIns="395878" bIns="21336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kern="1200">
                  <a:solidFill>
                    <a:schemeClr val="tx1"/>
                  </a:solidFill>
                  <a:latin typeface="Aptos" panose="020B0004020202020204" pitchFamily="34" charset="0"/>
                </a:rPr>
                <a:t>CONTROL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49898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4F3A0DB-06EA-FD73-0D79-BDDE14B194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1600" y="1379587"/>
            <a:ext cx="5330713" cy="35538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0F584D1-F667-A5BB-D2BD-FA17B13D4108}"/>
              </a:ext>
            </a:extLst>
          </p:cNvPr>
          <p:cNvSpPr txBox="1"/>
          <p:nvPr/>
        </p:nvSpPr>
        <p:spPr>
          <a:xfrm>
            <a:off x="688248" y="480651"/>
            <a:ext cx="7317418" cy="43858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50" b="1">
                <a:solidFill>
                  <a:srgbClr val="1F6B3F"/>
                </a:solidFill>
              </a:rPr>
              <a:t>Statistical Process Control Chart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14AEB0-3E0A-25ED-2F8B-EFB654C4890E}"/>
              </a:ext>
            </a:extLst>
          </p:cNvPr>
          <p:cNvSpPr txBox="1"/>
          <p:nvPr/>
        </p:nvSpPr>
        <p:spPr>
          <a:xfrm>
            <a:off x="688248" y="919233"/>
            <a:ext cx="6602615" cy="40408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/>
              <a:t>Data: Waiting time at QST Starbucks WITH Self Checkout Kiosks</a:t>
            </a:r>
            <a:br>
              <a:rPr lang="en-US" sz="1000"/>
            </a:br>
            <a:r>
              <a:rPr lang="en-US" sz="1000"/>
              <a:t>Variable Data: Waiting time / Sample size = 1 </a:t>
            </a:r>
            <a:endParaRPr lang="en-US" sz="1013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045AEB1-C1DD-A274-01CB-144361EDCCB8}"/>
              </a:ext>
            </a:extLst>
          </p:cNvPr>
          <p:cNvGrpSpPr/>
          <p:nvPr/>
        </p:nvGrpSpPr>
        <p:grpSpPr>
          <a:xfrm>
            <a:off x="327230" y="168707"/>
            <a:ext cx="7934484" cy="311944"/>
            <a:chOff x="327230" y="310225"/>
            <a:chExt cx="7934484" cy="311944"/>
          </a:xfrm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E6734178-6D74-E438-9E5A-377BD27C9714}"/>
                </a:ext>
              </a:extLst>
            </p:cNvPr>
            <p:cNvSpPr/>
            <p:nvPr/>
          </p:nvSpPr>
          <p:spPr>
            <a:xfrm>
              <a:off x="327230" y="310225"/>
              <a:ext cx="1872714" cy="311944"/>
            </a:xfrm>
            <a:custGeom>
              <a:avLst/>
              <a:gdLst>
                <a:gd name="connsiteX0" fmla="*/ 0 w 1872714"/>
                <a:gd name="connsiteY0" fmla="*/ 0 h 749085"/>
                <a:gd name="connsiteX1" fmla="*/ 1498172 w 1872714"/>
                <a:gd name="connsiteY1" fmla="*/ 0 h 749085"/>
                <a:gd name="connsiteX2" fmla="*/ 1872714 w 1872714"/>
                <a:gd name="connsiteY2" fmla="*/ 374543 h 749085"/>
                <a:gd name="connsiteX3" fmla="*/ 1498172 w 1872714"/>
                <a:gd name="connsiteY3" fmla="*/ 749085 h 749085"/>
                <a:gd name="connsiteX4" fmla="*/ 0 w 1872714"/>
                <a:gd name="connsiteY4" fmla="*/ 749085 h 749085"/>
                <a:gd name="connsiteX5" fmla="*/ 374543 w 1872714"/>
                <a:gd name="connsiteY5" fmla="*/ 374543 h 749085"/>
                <a:gd name="connsiteX6" fmla="*/ 0 w 1872714"/>
                <a:gd name="connsiteY6" fmla="*/ 0 h 749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72714" h="749085">
                  <a:moveTo>
                    <a:pt x="0" y="0"/>
                  </a:moveTo>
                  <a:lnTo>
                    <a:pt x="1498172" y="0"/>
                  </a:lnTo>
                  <a:lnTo>
                    <a:pt x="1872714" y="374543"/>
                  </a:lnTo>
                  <a:lnTo>
                    <a:pt x="1498172" y="749085"/>
                  </a:lnTo>
                  <a:lnTo>
                    <a:pt x="0" y="749085"/>
                  </a:lnTo>
                  <a:lnTo>
                    <a:pt x="374543" y="374543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solidFill>
                <a:srgbClr val="1F6B3F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38551" tIns="21336" rIns="395878" bIns="21336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kern="1200">
                  <a:solidFill>
                    <a:schemeClr val="tx1"/>
                  </a:solidFill>
                  <a:latin typeface="Aptos" panose="020B0004020202020204" pitchFamily="34" charset="0"/>
                </a:rPr>
                <a:t>DEFINE</a:t>
              </a:r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8FED5B79-9D46-45D9-9A35-F5508A56F303}"/>
                </a:ext>
              </a:extLst>
            </p:cNvPr>
            <p:cNvSpPr/>
            <p:nvPr/>
          </p:nvSpPr>
          <p:spPr>
            <a:xfrm>
              <a:off x="1842672" y="310225"/>
              <a:ext cx="1872714" cy="311944"/>
            </a:xfrm>
            <a:custGeom>
              <a:avLst/>
              <a:gdLst>
                <a:gd name="connsiteX0" fmla="*/ 0 w 1872714"/>
                <a:gd name="connsiteY0" fmla="*/ 0 h 749085"/>
                <a:gd name="connsiteX1" fmla="*/ 1498172 w 1872714"/>
                <a:gd name="connsiteY1" fmla="*/ 0 h 749085"/>
                <a:gd name="connsiteX2" fmla="*/ 1872714 w 1872714"/>
                <a:gd name="connsiteY2" fmla="*/ 374543 h 749085"/>
                <a:gd name="connsiteX3" fmla="*/ 1498172 w 1872714"/>
                <a:gd name="connsiteY3" fmla="*/ 749085 h 749085"/>
                <a:gd name="connsiteX4" fmla="*/ 0 w 1872714"/>
                <a:gd name="connsiteY4" fmla="*/ 749085 h 749085"/>
                <a:gd name="connsiteX5" fmla="*/ 374543 w 1872714"/>
                <a:gd name="connsiteY5" fmla="*/ 374543 h 749085"/>
                <a:gd name="connsiteX6" fmla="*/ 0 w 1872714"/>
                <a:gd name="connsiteY6" fmla="*/ 0 h 749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72714" h="749085">
                  <a:moveTo>
                    <a:pt x="0" y="0"/>
                  </a:moveTo>
                  <a:lnTo>
                    <a:pt x="1498172" y="0"/>
                  </a:lnTo>
                  <a:lnTo>
                    <a:pt x="1872714" y="374543"/>
                  </a:lnTo>
                  <a:lnTo>
                    <a:pt x="1498172" y="749085"/>
                  </a:lnTo>
                  <a:lnTo>
                    <a:pt x="0" y="749085"/>
                  </a:lnTo>
                  <a:lnTo>
                    <a:pt x="374543" y="374543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solidFill>
                <a:srgbClr val="1F6B3F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38551" tIns="21336" rIns="395878" bIns="21336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kern="1200">
                  <a:solidFill>
                    <a:schemeClr val="tx1"/>
                  </a:solidFill>
                  <a:latin typeface="Aptos" panose="020B0004020202020204" pitchFamily="34" charset="0"/>
                </a:rPr>
                <a:t>MEASURE</a:t>
              </a:r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ACE252B0-CAAB-E5E6-EFEC-160FA9C8AA82}"/>
                </a:ext>
              </a:extLst>
            </p:cNvPr>
            <p:cNvSpPr/>
            <p:nvPr/>
          </p:nvSpPr>
          <p:spPr>
            <a:xfrm>
              <a:off x="3358114" y="310225"/>
              <a:ext cx="1872714" cy="311944"/>
            </a:xfrm>
            <a:custGeom>
              <a:avLst/>
              <a:gdLst>
                <a:gd name="connsiteX0" fmla="*/ 0 w 1872714"/>
                <a:gd name="connsiteY0" fmla="*/ 0 h 749085"/>
                <a:gd name="connsiteX1" fmla="*/ 1498172 w 1872714"/>
                <a:gd name="connsiteY1" fmla="*/ 0 h 749085"/>
                <a:gd name="connsiteX2" fmla="*/ 1872714 w 1872714"/>
                <a:gd name="connsiteY2" fmla="*/ 374543 h 749085"/>
                <a:gd name="connsiteX3" fmla="*/ 1498172 w 1872714"/>
                <a:gd name="connsiteY3" fmla="*/ 749085 h 749085"/>
                <a:gd name="connsiteX4" fmla="*/ 0 w 1872714"/>
                <a:gd name="connsiteY4" fmla="*/ 749085 h 749085"/>
                <a:gd name="connsiteX5" fmla="*/ 374543 w 1872714"/>
                <a:gd name="connsiteY5" fmla="*/ 374543 h 749085"/>
                <a:gd name="connsiteX6" fmla="*/ 0 w 1872714"/>
                <a:gd name="connsiteY6" fmla="*/ 0 h 749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72714" h="749085">
                  <a:moveTo>
                    <a:pt x="0" y="0"/>
                  </a:moveTo>
                  <a:lnTo>
                    <a:pt x="1498172" y="0"/>
                  </a:lnTo>
                  <a:lnTo>
                    <a:pt x="1872714" y="374543"/>
                  </a:lnTo>
                  <a:lnTo>
                    <a:pt x="1498172" y="749085"/>
                  </a:lnTo>
                  <a:lnTo>
                    <a:pt x="0" y="749085"/>
                  </a:lnTo>
                  <a:lnTo>
                    <a:pt x="374543" y="374543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solidFill>
                <a:srgbClr val="1F6B3F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38551" tIns="21336" rIns="395878" bIns="21336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kern="1200">
                  <a:solidFill>
                    <a:schemeClr val="tx1"/>
                  </a:solidFill>
                  <a:latin typeface="Aptos" panose="020B0004020202020204" pitchFamily="34" charset="0"/>
                </a:rPr>
                <a:t>ANALYZE</a:t>
              </a:r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C9077B28-79E2-4B6D-D446-F706E8AD0C80}"/>
                </a:ext>
              </a:extLst>
            </p:cNvPr>
            <p:cNvSpPr/>
            <p:nvPr/>
          </p:nvSpPr>
          <p:spPr>
            <a:xfrm>
              <a:off x="4873556" y="310225"/>
              <a:ext cx="1872714" cy="311944"/>
            </a:xfrm>
            <a:custGeom>
              <a:avLst/>
              <a:gdLst>
                <a:gd name="connsiteX0" fmla="*/ 0 w 1872714"/>
                <a:gd name="connsiteY0" fmla="*/ 0 h 749085"/>
                <a:gd name="connsiteX1" fmla="*/ 1498172 w 1872714"/>
                <a:gd name="connsiteY1" fmla="*/ 0 h 749085"/>
                <a:gd name="connsiteX2" fmla="*/ 1872714 w 1872714"/>
                <a:gd name="connsiteY2" fmla="*/ 374543 h 749085"/>
                <a:gd name="connsiteX3" fmla="*/ 1498172 w 1872714"/>
                <a:gd name="connsiteY3" fmla="*/ 749085 h 749085"/>
                <a:gd name="connsiteX4" fmla="*/ 0 w 1872714"/>
                <a:gd name="connsiteY4" fmla="*/ 749085 h 749085"/>
                <a:gd name="connsiteX5" fmla="*/ 374543 w 1872714"/>
                <a:gd name="connsiteY5" fmla="*/ 374543 h 749085"/>
                <a:gd name="connsiteX6" fmla="*/ 0 w 1872714"/>
                <a:gd name="connsiteY6" fmla="*/ 0 h 749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72714" h="749085">
                  <a:moveTo>
                    <a:pt x="0" y="0"/>
                  </a:moveTo>
                  <a:lnTo>
                    <a:pt x="1498172" y="0"/>
                  </a:lnTo>
                  <a:lnTo>
                    <a:pt x="1872714" y="374543"/>
                  </a:lnTo>
                  <a:lnTo>
                    <a:pt x="1498172" y="749085"/>
                  </a:lnTo>
                  <a:lnTo>
                    <a:pt x="0" y="749085"/>
                  </a:lnTo>
                  <a:lnTo>
                    <a:pt x="374543" y="3745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6B3F"/>
            </a:solidFill>
            <a:ln>
              <a:solidFill>
                <a:srgbClr val="1F6B3F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38551" tIns="21336" rIns="395878" bIns="21336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kern="1200">
                  <a:solidFill>
                    <a:schemeClr val="bg1"/>
                  </a:solidFill>
                  <a:latin typeface="Aptos" panose="020B0004020202020204" pitchFamily="34" charset="0"/>
                </a:rPr>
                <a:t>IMPROVE</a:t>
              </a:r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EEBE0329-B660-88B9-59A8-399141B0AAC3}"/>
                </a:ext>
              </a:extLst>
            </p:cNvPr>
            <p:cNvSpPr/>
            <p:nvPr/>
          </p:nvSpPr>
          <p:spPr>
            <a:xfrm>
              <a:off x="6389000" y="310225"/>
              <a:ext cx="1872714" cy="311944"/>
            </a:xfrm>
            <a:custGeom>
              <a:avLst/>
              <a:gdLst>
                <a:gd name="connsiteX0" fmla="*/ 0 w 1872714"/>
                <a:gd name="connsiteY0" fmla="*/ 0 h 749085"/>
                <a:gd name="connsiteX1" fmla="*/ 1498172 w 1872714"/>
                <a:gd name="connsiteY1" fmla="*/ 0 h 749085"/>
                <a:gd name="connsiteX2" fmla="*/ 1872714 w 1872714"/>
                <a:gd name="connsiteY2" fmla="*/ 374543 h 749085"/>
                <a:gd name="connsiteX3" fmla="*/ 1498172 w 1872714"/>
                <a:gd name="connsiteY3" fmla="*/ 749085 h 749085"/>
                <a:gd name="connsiteX4" fmla="*/ 0 w 1872714"/>
                <a:gd name="connsiteY4" fmla="*/ 749085 h 749085"/>
                <a:gd name="connsiteX5" fmla="*/ 374543 w 1872714"/>
                <a:gd name="connsiteY5" fmla="*/ 374543 h 749085"/>
                <a:gd name="connsiteX6" fmla="*/ 0 w 1872714"/>
                <a:gd name="connsiteY6" fmla="*/ 0 h 749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72714" h="749085">
                  <a:moveTo>
                    <a:pt x="0" y="0"/>
                  </a:moveTo>
                  <a:lnTo>
                    <a:pt x="1498172" y="0"/>
                  </a:lnTo>
                  <a:lnTo>
                    <a:pt x="1872714" y="374543"/>
                  </a:lnTo>
                  <a:lnTo>
                    <a:pt x="1498172" y="749085"/>
                  </a:lnTo>
                  <a:lnTo>
                    <a:pt x="0" y="749085"/>
                  </a:lnTo>
                  <a:lnTo>
                    <a:pt x="374543" y="374543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solidFill>
                <a:srgbClr val="1F6B3F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38551" tIns="21336" rIns="395878" bIns="21336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kern="1200">
                  <a:solidFill>
                    <a:schemeClr val="tx1"/>
                  </a:solidFill>
                  <a:latin typeface="Aptos" panose="020B0004020202020204" pitchFamily="34" charset="0"/>
                </a:rPr>
                <a:t>CONTROL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03898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graph of different colored bars&#10;&#10;Description automatically generated">
            <a:extLst>
              <a:ext uri="{FF2B5EF4-FFF2-40B4-BE49-F238E27FC236}">
                <a16:creationId xmlns:a16="http://schemas.microsoft.com/office/drawing/2014/main" id="{39DE1AA8-C860-683F-5BCF-817B0D7C51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40" y="1350051"/>
            <a:ext cx="4802660" cy="3202274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1DA54CE-C419-4EF4-5FB7-231F7A88B988}"/>
              </a:ext>
            </a:extLst>
          </p:cNvPr>
          <p:cNvGraphicFramePr>
            <a:graphicFrameLocks noGrp="1"/>
          </p:cNvGraphicFramePr>
          <p:nvPr/>
        </p:nvGraphicFramePr>
        <p:xfrm>
          <a:off x="5069110" y="2186131"/>
          <a:ext cx="3834860" cy="117857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463975">
                  <a:extLst>
                    <a:ext uri="{9D8B030D-6E8A-4147-A177-3AD203B41FA5}">
                      <a16:colId xmlns:a16="http://schemas.microsoft.com/office/drawing/2014/main" val="966677894"/>
                    </a:ext>
                  </a:extLst>
                </a:gridCol>
                <a:gridCol w="1370885">
                  <a:extLst>
                    <a:ext uri="{9D8B030D-6E8A-4147-A177-3AD203B41FA5}">
                      <a16:colId xmlns:a16="http://schemas.microsoft.com/office/drawing/2014/main" val="1471328149"/>
                    </a:ext>
                  </a:extLst>
                </a:gridCol>
              </a:tblGrid>
              <a:tr h="233408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>
                          <a:effectLst/>
                          <a:latin typeface="Aptos" panose="020B0004020202020204" pitchFamily="34" charset="0"/>
                        </a:rPr>
                        <a:t>Z-Test</a:t>
                      </a:r>
                      <a:endParaRPr lang="en-US" sz="1400" b="1" i="0" u="none" strike="noStrike">
                        <a:solidFill>
                          <a:srgbClr val="056EB2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8981" marR="8981" marT="8981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8981" marR="8981" marT="8981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01105559"/>
                  </a:ext>
                </a:extLst>
              </a:tr>
              <a:tr h="239177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Aptos" panose="020B0004020202020204" pitchFamily="34" charset="0"/>
                        </a:rPr>
                        <a:t>Null hypothesis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8981" marR="8981" marT="8981" marB="0" anchor="b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Aptos" panose="020B0004020202020204" pitchFamily="34" charset="0"/>
                        </a:rPr>
                        <a:t>H₀: </a:t>
                      </a:r>
                      <a:r>
                        <a:rPr lang="el-GR" sz="1400" u="none" strike="noStrike">
                          <a:effectLst/>
                          <a:latin typeface="Aptos" panose="020B0004020202020204" pitchFamily="34" charset="0"/>
                        </a:rPr>
                        <a:t>μ </a:t>
                      </a:r>
                      <a:r>
                        <a:rPr lang="en-US" sz="1400" u="none" strike="noStrike">
                          <a:effectLst/>
                          <a:latin typeface="Aptos" panose="020B0004020202020204" pitchFamily="34" charset="0"/>
                        </a:rPr>
                        <a:t>&lt;</a:t>
                      </a:r>
                      <a:r>
                        <a:rPr lang="el-GR" sz="1400" u="none" strike="noStrike">
                          <a:effectLst/>
                          <a:latin typeface="Aptos" panose="020B0004020202020204" pitchFamily="34" charset="0"/>
                        </a:rPr>
                        <a:t>= 5</a:t>
                      </a:r>
                      <a:endParaRPr lang="el-GR" sz="1400" b="0" i="0" u="none" strike="noStrike">
                        <a:solidFill>
                          <a:srgbClr val="FF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8981" marR="8981" marT="8981" marB="0" anchor="b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1476381"/>
                  </a:ext>
                </a:extLst>
              </a:tr>
              <a:tr h="239177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Aptos" panose="020B0004020202020204" pitchFamily="34" charset="0"/>
                        </a:rPr>
                        <a:t>Alternative hypothesis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8981" marR="8981" marT="8981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Aptos" panose="020B0004020202020204" pitchFamily="34" charset="0"/>
                        </a:rPr>
                        <a:t>H₁: </a:t>
                      </a:r>
                      <a:r>
                        <a:rPr lang="el-GR" sz="1400" u="none" strike="noStrike">
                          <a:effectLst/>
                          <a:latin typeface="Aptos" panose="020B0004020202020204" pitchFamily="34" charset="0"/>
                        </a:rPr>
                        <a:t>μ </a:t>
                      </a:r>
                      <a:r>
                        <a:rPr lang="en-US" sz="1400" u="none" strike="noStrike">
                          <a:effectLst/>
                          <a:latin typeface="Aptos" panose="020B0004020202020204" pitchFamily="34" charset="0"/>
                        </a:rPr>
                        <a:t>&gt;</a:t>
                      </a:r>
                      <a:r>
                        <a:rPr lang="el-GR" sz="1400" u="none" strike="noStrike">
                          <a:effectLst/>
                          <a:latin typeface="Aptos" panose="020B0004020202020204" pitchFamily="34" charset="0"/>
                        </a:rPr>
                        <a:t> 5</a:t>
                      </a:r>
                      <a:endParaRPr lang="el-GR" sz="1400" b="0" i="0" u="none" strike="noStrike">
                        <a:solidFill>
                          <a:srgbClr val="FF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8981" marR="8981" marT="8981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8843443"/>
                  </a:ext>
                </a:extLst>
              </a:tr>
              <a:tr h="233408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Aptos" panose="020B0004020202020204" pitchFamily="34" charset="0"/>
                        </a:rPr>
                        <a:t>Z-Value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8981" marR="8981" marT="8981" marB="0" anchor="b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Aptos" panose="020B0004020202020204" pitchFamily="34" charset="0"/>
                        </a:rPr>
                        <a:t>P-Value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8981" marR="8981" marT="8981" marB="0" anchor="b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71148109"/>
                  </a:ext>
                </a:extLst>
              </a:tr>
              <a:tr h="233408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-1.47</a:t>
                      </a:r>
                    </a:p>
                  </a:txBody>
                  <a:tcPr marL="8981" marR="8981" marT="8981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solidFill>
                            <a:srgbClr val="FF0000"/>
                          </a:solidFill>
                          <a:effectLst/>
                          <a:latin typeface="Aptos" panose="020B0004020202020204" pitchFamily="34" charset="0"/>
                        </a:rPr>
                        <a:t>0.929</a:t>
                      </a:r>
                      <a:endParaRPr lang="en-US" sz="1400" b="0" i="0" u="none" strike="noStrike">
                        <a:solidFill>
                          <a:srgbClr val="FF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8981" marR="8981" marT="8981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74205328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35D95168-C1E9-F9A1-6CA0-30C4C0B3F209}"/>
              </a:ext>
            </a:extLst>
          </p:cNvPr>
          <p:cNvSpPr txBox="1"/>
          <p:nvPr/>
        </p:nvSpPr>
        <p:spPr>
          <a:xfrm>
            <a:off x="5069110" y="3430767"/>
            <a:ext cx="3834860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500"/>
              <a:t>Since the p-value (0.929) is greater than the 95% level of significance (0.05), do NOT reject the H</a:t>
            </a:r>
            <a:r>
              <a:rPr lang="en-US" sz="1500" baseline="-25000"/>
              <a:t>0</a:t>
            </a:r>
            <a:r>
              <a:rPr lang="en-US" sz="1500"/>
              <a:t>. </a:t>
            </a:r>
          </a:p>
          <a:p>
            <a:r>
              <a:rPr lang="en-US" sz="1500"/>
              <a:t>Thus, the population mean waiting time is </a:t>
            </a:r>
            <a:r>
              <a:rPr lang="en-US" sz="1500" b="1" i="1">
                <a:solidFill>
                  <a:srgbClr val="1F6B3F"/>
                </a:solidFill>
              </a:rPr>
              <a:t>LESS</a:t>
            </a:r>
            <a:r>
              <a:rPr lang="en-US" sz="1500">
                <a:solidFill>
                  <a:srgbClr val="1F6B3F"/>
                </a:solidFill>
              </a:rPr>
              <a:t> </a:t>
            </a:r>
            <a:r>
              <a:rPr lang="en-US" sz="1500" b="1">
                <a:solidFill>
                  <a:srgbClr val="1F6B3F"/>
                </a:solidFill>
              </a:rPr>
              <a:t>than 5 mins</a:t>
            </a:r>
            <a:r>
              <a:rPr lang="en-US" sz="1500">
                <a:solidFill>
                  <a:srgbClr val="1F6B3F"/>
                </a:solidFill>
              </a:rPr>
              <a:t>. 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5C663EB7-D3BF-DDB5-D78D-7007056B5CE9}"/>
              </a:ext>
            </a:extLst>
          </p:cNvPr>
          <p:cNvGraphicFramePr>
            <a:graphicFrameLocks noGrp="1"/>
          </p:cNvGraphicFramePr>
          <p:nvPr/>
        </p:nvGraphicFramePr>
        <p:xfrm>
          <a:off x="5069110" y="1204129"/>
          <a:ext cx="3834861" cy="82991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784377">
                  <a:extLst>
                    <a:ext uri="{9D8B030D-6E8A-4147-A177-3AD203B41FA5}">
                      <a16:colId xmlns:a16="http://schemas.microsoft.com/office/drawing/2014/main" val="1312535136"/>
                    </a:ext>
                  </a:extLst>
                </a:gridCol>
                <a:gridCol w="1050484">
                  <a:extLst>
                    <a:ext uri="{9D8B030D-6E8A-4147-A177-3AD203B41FA5}">
                      <a16:colId xmlns:a16="http://schemas.microsoft.com/office/drawing/2014/main" val="2992806311"/>
                    </a:ext>
                  </a:extLst>
                </a:gridCol>
              </a:tblGrid>
              <a:tr h="287928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>
                          <a:effectLst/>
                          <a:latin typeface="Aptos" panose="020B0004020202020204" pitchFamily="34" charset="0"/>
                        </a:rPr>
                        <a:t>Number of Samples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10893" marR="10893" marT="10893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40</a:t>
                      </a:r>
                    </a:p>
                  </a:txBody>
                  <a:tcPr marL="10893" marR="10893" marT="10893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3200500"/>
                  </a:ext>
                </a:extLst>
              </a:tr>
              <a:tr h="270991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Project Mean</a:t>
                      </a:r>
                    </a:p>
                  </a:txBody>
                  <a:tcPr marL="10893" marR="10893" marT="10893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4.78 mins</a:t>
                      </a:r>
                    </a:p>
                  </a:txBody>
                  <a:tcPr marL="10893" marR="10893" marT="10893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4466333"/>
                  </a:ext>
                </a:extLst>
              </a:tr>
              <a:tr h="270991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Project Standard Deviation</a:t>
                      </a:r>
                    </a:p>
                  </a:txBody>
                  <a:tcPr marL="10893" marR="10893" marT="10893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1.03 mins</a:t>
                      </a:r>
                    </a:p>
                  </a:txBody>
                  <a:tcPr marL="10893" marR="10893" marT="10893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627523"/>
                  </a:ext>
                </a:extLst>
              </a:tr>
            </a:tbl>
          </a:graphicData>
        </a:graphic>
      </p:graphicFrame>
      <p:sp>
        <p:nvSpPr>
          <p:cNvPr id="10" name="Left Arrow 9">
            <a:extLst>
              <a:ext uri="{FF2B5EF4-FFF2-40B4-BE49-F238E27FC236}">
                <a16:creationId xmlns:a16="http://schemas.microsoft.com/office/drawing/2014/main" id="{9883087D-3CB7-0CA1-AD2A-4EC5EED0213A}"/>
              </a:ext>
            </a:extLst>
          </p:cNvPr>
          <p:cNvSpPr/>
          <p:nvPr/>
        </p:nvSpPr>
        <p:spPr>
          <a:xfrm>
            <a:off x="1696731" y="2034541"/>
            <a:ext cx="1180169" cy="527840"/>
          </a:xfrm>
          <a:prstGeom prst="leftArrow">
            <a:avLst>
              <a:gd name="adj1" fmla="val 50000"/>
              <a:gd name="adj2" fmla="val 70438"/>
            </a:avLst>
          </a:prstGeom>
          <a:solidFill>
            <a:srgbClr val="1F6B3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013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EA35E2-1B9E-5932-92FA-FCC951E50D62}"/>
              </a:ext>
            </a:extLst>
          </p:cNvPr>
          <p:cNvSpPr txBox="1"/>
          <p:nvPr/>
        </p:nvSpPr>
        <p:spPr>
          <a:xfrm>
            <a:off x="657767" y="642593"/>
            <a:ext cx="7977771" cy="43858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50" b="1" i="0">
                <a:solidFill>
                  <a:srgbClr val="1F6B3F"/>
                </a:solidFill>
                <a:effectLst/>
                <a:latin typeface="Aptos" panose="020B0004020202020204" pitchFamily="34" charset="0"/>
              </a:rPr>
              <a:t>Waiting time at </a:t>
            </a:r>
            <a:r>
              <a:rPr lang="en-US" sz="2250" b="1">
                <a:solidFill>
                  <a:srgbClr val="1F6B3F"/>
                </a:solidFill>
                <a:latin typeface="Aptos" panose="020B0004020202020204" pitchFamily="34" charset="0"/>
              </a:rPr>
              <a:t>QST Starbucks with Self Checkout Kiosks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F6DEA59-CE2F-9F70-7308-53F27531532B}"/>
              </a:ext>
            </a:extLst>
          </p:cNvPr>
          <p:cNvSpPr/>
          <p:nvPr/>
        </p:nvSpPr>
        <p:spPr>
          <a:xfrm>
            <a:off x="5982969" y="3428207"/>
            <a:ext cx="4572000" cy="4572000"/>
          </a:xfrm>
          <a:prstGeom prst="ellipse">
            <a:avLst/>
          </a:prstGeom>
          <a:solidFill>
            <a:srgbClr val="1F6B3F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013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29893F9-9540-1007-C87C-A94B78DC8EB6}"/>
              </a:ext>
            </a:extLst>
          </p:cNvPr>
          <p:cNvGrpSpPr/>
          <p:nvPr/>
        </p:nvGrpSpPr>
        <p:grpSpPr>
          <a:xfrm>
            <a:off x="327230" y="168707"/>
            <a:ext cx="7934484" cy="311944"/>
            <a:chOff x="327230" y="310225"/>
            <a:chExt cx="7934484" cy="311944"/>
          </a:xfrm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DBC8B341-C46F-38D0-F9BF-0A3A7C8AF9C0}"/>
                </a:ext>
              </a:extLst>
            </p:cNvPr>
            <p:cNvSpPr/>
            <p:nvPr/>
          </p:nvSpPr>
          <p:spPr>
            <a:xfrm>
              <a:off x="327230" y="310225"/>
              <a:ext cx="1872714" cy="311944"/>
            </a:xfrm>
            <a:custGeom>
              <a:avLst/>
              <a:gdLst>
                <a:gd name="connsiteX0" fmla="*/ 0 w 1872714"/>
                <a:gd name="connsiteY0" fmla="*/ 0 h 749085"/>
                <a:gd name="connsiteX1" fmla="*/ 1498172 w 1872714"/>
                <a:gd name="connsiteY1" fmla="*/ 0 h 749085"/>
                <a:gd name="connsiteX2" fmla="*/ 1872714 w 1872714"/>
                <a:gd name="connsiteY2" fmla="*/ 374543 h 749085"/>
                <a:gd name="connsiteX3" fmla="*/ 1498172 w 1872714"/>
                <a:gd name="connsiteY3" fmla="*/ 749085 h 749085"/>
                <a:gd name="connsiteX4" fmla="*/ 0 w 1872714"/>
                <a:gd name="connsiteY4" fmla="*/ 749085 h 749085"/>
                <a:gd name="connsiteX5" fmla="*/ 374543 w 1872714"/>
                <a:gd name="connsiteY5" fmla="*/ 374543 h 749085"/>
                <a:gd name="connsiteX6" fmla="*/ 0 w 1872714"/>
                <a:gd name="connsiteY6" fmla="*/ 0 h 749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72714" h="749085">
                  <a:moveTo>
                    <a:pt x="0" y="0"/>
                  </a:moveTo>
                  <a:lnTo>
                    <a:pt x="1498172" y="0"/>
                  </a:lnTo>
                  <a:lnTo>
                    <a:pt x="1872714" y="374543"/>
                  </a:lnTo>
                  <a:lnTo>
                    <a:pt x="1498172" y="749085"/>
                  </a:lnTo>
                  <a:lnTo>
                    <a:pt x="0" y="749085"/>
                  </a:lnTo>
                  <a:lnTo>
                    <a:pt x="374543" y="374543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solidFill>
                <a:srgbClr val="1F6B3F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38551" tIns="21336" rIns="395878" bIns="21336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kern="1200">
                  <a:solidFill>
                    <a:schemeClr val="tx1"/>
                  </a:solidFill>
                  <a:latin typeface="Aptos" panose="020B0004020202020204" pitchFamily="34" charset="0"/>
                </a:rPr>
                <a:t>DEFINE</a:t>
              </a:r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C7281E52-2022-BA7F-C103-838175F7C46A}"/>
                </a:ext>
              </a:extLst>
            </p:cNvPr>
            <p:cNvSpPr/>
            <p:nvPr/>
          </p:nvSpPr>
          <p:spPr>
            <a:xfrm>
              <a:off x="1842672" y="310225"/>
              <a:ext cx="1872714" cy="311944"/>
            </a:xfrm>
            <a:custGeom>
              <a:avLst/>
              <a:gdLst>
                <a:gd name="connsiteX0" fmla="*/ 0 w 1872714"/>
                <a:gd name="connsiteY0" fmla="*/ 0 h 749085"/>
                <a:gd name="connsiteX1" fmla="*/ 1498172 w 1872714"/>
                <a:gd name="connsiteY1" fmla="*/ 0 h 749085"/>
                <a:gd name="connsiteX2" fmla="*/ 1872714 w 1872714"/>
                <a:gd name="connsiteY2" fmla="*/ 374543 h 749085"/>
                <a:gd name="connsiteX3" fmla="*/ 1498172 w 1872714"/>
                <a:gd name="connsiteY3" fmla="*/ 749085 h 749085"/>
                <a:gd name="connsiteX4" fmla="*/ 0 w 1872714"/>
                <a:gd name="connsiteY4" fmla="*/ 749085 h 749085"/>
                <a:gd name="connsiteX5" fmla="*/ 374543 w 1872714"/>
                <a:gd name="connsiteY5" fmla="*/ 374543 h 749085"/>
                <a:gd name="connsiteX6" fmla="*/ 0 w 1872714"/>
                <a:gd name="connsiteY6" fmla="*/ 0 h 749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72714" h="749085">
                  <a:moveTo>
                    <a:pt x="0" y="0"/>
                  </a:moveTo>
                  <a:lnTo>
                    <a:pt x="1498172" y="0"/>
                  </a:lnTo>
                  <a:lnTo>
                    <a:pt x="1872714" y="374543"/>
                  </a:lnTo>
                  <a:lnTo>
                    <a:pt x="1498172" y="749085"/>
                  </a:lnTo>
                  <a:lnTo>
                    <a:pt x="0" y="749085"/>
                  </a:lnTo>
                  <a:lnTo>
                    <a:pt x="374543" y="374543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solidFill>
                <a:srgbClr val="1F6B3F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38551" tIns="21336" rIns="395878" bIns="21336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kern="1200">
                  <a:solidFill>
                    <a:schemeClr val="tx1"/>
                  </a:solidFill>
                  <a:latin typeface="Aptos" panose="020B0004020202020204" pitchFamily="34" charset="0"/>
                </a:rPr>
                <a:t>MEASURE</a:t>
              </a:r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1F97551A-DB40-B1C8-19AD-DBAA0AFFAD17}"/>
                </a:ext>
              </a:extLst>
            </p:cNvPr>
            <p:cNvSpPr/>
            <p:nvPr/>
          </p:nvSpPr>
          <p:spPr>
            <a:xfrm>
              <a:off x="3358114" y="310225"/>
              <a:ext cx="1872714" cy="311944"/>
            </a:xfrm>
            <a:custGeom>
              <a:avLst/>
              <a:gdLst>
                <a:gd name="connsiteX0" fmla="*/ 0 w 1872714"/>
                <a:gd name="connsiteY0" fmla="*/ 0 h 749085"/>
                <a:gd name="connsiteX1" fmla="*/ 1498172 w 1872714"/>
                <a:gd name="connsiteY1" fmla="*/ 0 h 749085"/>
                <a:gd name="connsiteX2" fmla="*/ 1872714 w 1872714"/>
                <a:gd name="connsiteY2" fmla="*/ 374543 h 749085"/>
                <a:gd name="connsiteX3" fmla="*/ 1498172 w 1872714"/>
                <a:gd name="connsiteY3" fmla="*/ 749085 h 749085"/>
                <a:gd name="connsiteX4" fmla="*/ 0 w 1872714"/>
                <a:gd name="connsiteY4" fmla="*/ 749085 h 749085"/>
                <a:gd name="connsiteX5" fmla="*/ 374543 w 1872714"/>
                <a:gd name="connsiteY5" fmla="*/ 374543 h 749085"/>
                <a:gd name="connsiteX6" fmla="*/ 0 w 1872714"/>
                <a:gd name="connsiteY6" fmla="*/ 0 h 749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72714" h="749085">
                  <a:moveTo>
                    <a:pt x="0" y="0"/>
                  </a:moveTo>
                  <a:lnTo>
                    <a:pt x="1498172" y="0"/>
                  </a:lnTo>
                  <a:lnTo>
                    <a:pt x="1872714" y="374543"/>
                  </a:lnTo>
                  <a:lnTo>
                    <a:pt x="1498172" y="749085"/>
                  </a:lnTo>
                  <a:lnTo>
                    <a:pt x="0" y="749085"/>
                  </a:lnTo>
                  <a:lnTo>
                    <a:pt x="374543" y="374543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solidFill>
                <a:srgbClr val="1F6B3F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38551" tIns="21336" rIns="395878" bIns="21336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kern="1200">
                  <a:solidFill>
                    <a:schemeClr val="tx1"/>
                  </a:solidFill>
                  <a:latin typeface="Aptos" panose="020B0004020202020204" pitchFamily="34" charset="0"/>
                </a:rPr>
                <a:t>ANALYZE</a:t>
              </a:r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BDF6C19F-8CB4-D504-012E-0D7E7395BD60}"/>
                </a:ext>
              </a:extLst>
            </p:cNvPr>
            <p:cNvSpPr/>
            <p:nvPr/>
          </p:nvSpPr>
          <p:spPr>
            <a:xfrm>
              <a:off x="4873556" y="310225"/>
              <a:ext cx="1872714" cy="311944"/>
            </a:xfrm>
            <a:custGeom>
              <a:avLst/>
              <a:gdLst>
                <a:gd name="connsiteX0" fmla="*/ 0 w 1872714"/>
                <a:gd name="connsiteY0" fmla="*/ 0 h 749085"/>
                <a:gd name="connsiteX1" fmla="*/ 1498172 w 1872714"/>
                <a:gd name="connsiteY1" fmla="*/ 0 h 749085"/>
                <a:gd name="connsiteX2" fmla="*/ 1872714 w 1872714"/>
                <a:gd name="connsiteY2" fmla="*/ 374543 h 749085"/>
                <a:gd name="connsiteX3" fmla="*/ 1498172 w 1872714"/>
                <a:gd name="connsiteY3" fmla="*/ 749085 h 749085"/>
                <a:gd name="connsiteX4" fmla="*/ 0 w 1872714"/>
                <a:gd name="connsiteY4" fmla="*/ 749085 h 749085"/>
                <a:gd name="connsiteX5" fmla="*/ 374543 w 1872714"/>
                <a:gd name="connsiteY5" fmla="*/ 374543 h 749085"/>
                <a:gd name="connsiteX6" fmla="*/ 0 w 1872714"/>
                <a:gd name="connsiteY6" fmla="*/ 0 h 749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72714" h="749085">
                  <a:moveTo>
                    <a:pt x="0" y="0"/>
                  </a:moveTo>
                  <a:lnTo>
                    <a:pt x="1498172" y="0"/>
                  </a:lnTo>
                  <a:lnTo>
                    <a:pt x="1872714" y="374543"/>
                  </a:lnTo>
                  <a:lnTo>
                    <a:pt x="1498172" y="749085"/>
                  </a:lnTo>
                  <a:lnTo>
                    <a:pt x="0" y="749085"/>
                  </a:lnTo>
                  <a:lnTo>
                    <a:pt x="374543" y="3745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6B3F"/>
            </a:solidFill>
            <a:ln>
              <a:solidFill>
                <a:srgbClr val="1F6B3F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38551" tIns="21336" rIns="395878" bIns="21336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kern="1200">
                  <a:solidFill>
                    <a:schemeClr val="bg1"/>
                  </a:solidFill>
                  <a:latin typeface="Aptos" panose="020B0004020202020204" pitchFamily="34" charset="0"/>
                </a:rPr>
                <a:t>IMPROVE</a:t>
              </a:r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7F1BC114-A99D-7007-DFFC-DC4384F0B9A2}"/>
                </a:ext>
              </a:extLst>
            </p:cNvPr>
            <p:cNvSpPr/>
            <p:nvPr/>
          </p:nvSpPr>
          <p:spPr>
            <a:xfrm>
              <a:off x="6389000" y="310225"/>
              <a:ext cx="1872714" cy="311944"/>
            </a:xfrm>
            <a:custGeom>
              <a:avLst/>
              <a:gdLst>
                <a:gd name="connsiteX0" fmla="*/ 0 w 1872714"/>
                <a:gd name="connsiteY0" fmla="*/ 0 h 749085"/>
                <a:gd name="connsiteX1" fmla="*/ 1498172 w 1872714"/>
                <a:gd name="connsiteY1" fmla="*/ 0 h 749085"/>
                <a:gd name="connsiteX2" fmla="*/ 1872714 w 1872714"/>
                <a:gd name="connsiteY2" fmla="*/ 374543 h 749085"/>
                <a:gd name="connsiteX3" fmla="*/ 1498172 w 1872714"/>
                <a:gd name="connsiteY3" fmla="*/ 749085 h 749085"/>
                <a:gd name="connsiteX4" fmla="*/ 0 w 1872714"/>
                <a:gd name="connsiteY4" fmla="*/ 749085 h 749085"/>
                <a:gd name="connsiteX5" fmla="*/ 374543 w 1872714"/>
                <a:gd name="connsiteY5" fmla="*/ 374543 h 749085"/>
                <a:gd name="connsiteX6" fmla="*/ 0 w 1872714"/>
                <a:gd name="connsiteY6" fmla="*/ 0 h 749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72714" h="749085">
                  <a:moveTo>
                    <a:pt x="0" y="0"/>
                  </a:moveTo>
                  <a:lnTo>
                    <a:pt x="1498172" y="0"/>
                  </a:lnTo>
                  <a:lnTo>
                    <a:pt x="1872714" y="374543"/>
                  </a:lnTo>
                  <a:lnTo>
                    <a:pt x="1498172" y="749085"/>
                  </a:lnTo>
                  <a:lnTo>
                    <a:pt x="0" y="749085"/>
                  </a:lnTo>
                  <a:lnTo>
                    <a:pt x="374543" y="374543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solidFill>
                <a:srgbClr val="1F6B3F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38551" tIns="21336" rIns="395878" bIns="21336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kern="1200">
                  <a:solidFill>
                    <a:schemeClr val="tx1"/>
                  </a:solidFill>
                  <a:latin typeface="Aptos" panose="020B0004020202020204" pitchFamily="34" charset="0"/>
                </a:rPr>
                <a:t>CONTROL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99760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g2c43d77b96f_0_22"/>
          <p:cNvSpPr/>
          <p:nvPr/>
        </p:nvSpPr>
        <p:spPr>
          <a:xfrm>
            <a:off x="2924160" y="3495555"/>
            <a:ext cx="3295596" cy="3295258"/>
          </a:xfrm>
          <a:prstGeom prst="ellipse">
            <a:avLst/>
          </a:prstGeom>
          <a:solidFill>
            <a:srgbClr val="007042"/>
          </a:solidFill>
          <a:ln>
            <a:noFill/>
          </a:ln>
        </p:spPr>
        <p:txBody>
          <a:bodyPr spcFirstLastPara="1" wrap="square" lIns="34280" tIns="34280" rIns="34280" bIns="34280" anchor="ctr" anchorCtr="0">
            <a:noAutofit/>
          </a:bodyPr>
          <a:lstStyle/>
          <a:p>
            <a:endParaRPr lang="en-US" sz="197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Google Shape;43;g2c43d77b96f_0_22"/>
          <p:cNvSpPr/>
          <p:nvPr/>
        </p:nvSpPr>
        <p:spPr>
          <a:xfrm>
            <a:off x="1276343" y="495570"/>
            <a:ext cx="6799177" cy="10079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>
              <a:buClr>
                <a:srgbClr val="007042"/>
              </a:buClr>
              <a:buSzPts val="12800"/>
            </a:pPr>
            <a:r>
              <a:rPr lang="en-US" sz="4800" b="1">
                <a:solidFill>
                  <a:srgbClr val="007042"/>
                </a:solidFill>
                <a:latin typeface="Arial" panose="020B0604020202020204" pitchFamily="34" charset="0"/>
                <a:ea typeface="Red Hat Display Black"/>
                <a:cs typeface="Arial" panose="020B0604020202020204" pitchFamily="34" charset="0"/>
                <a:sym typeface="Red Hat Display Black"/>
              </a:rPr>
              <a:t>TABLE OF CONTENTS</a:t>
            </a:r>
            <a:endParaRPr lang="en-US" sz="4800" b="1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  <p:sp>
        <p:nvSpPr>
          <p:cNvPr id="46" name="Google Shape;46;g2c43d77b96f_0_22"/>
          <p:cNvSpPr/>
          <p:nvPr/>
        </p:nvSpPr>
        <p:spPr>
          <a:xfrm>
            <a:off x="324598" y="1556830"/>
            <a:ext cx="1501381" cy="380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0E0E0E"/>
              </a:buClr>
              <a:buSzPts val="4800"/>
            </a:pPr>
            <a:r>
              <a:rPr lang="en-US" sz="1800" b="1">
                <a:solidFill>
                  <a:srgbClr val="0E0E0E"/>
                </a:solidFill>
                <a:latin typeface="Arial" panose="020B0604020202020204" pitchFamily="34" charset="0"/>
                <a:ea typeface="Red Hat Display Black"/>
                <a:cs typeface="Arial" panose="020B0604020202020204" pitchFamily="34" charset="0"/>
                <a:sym typeface="Red Hat Display Black"/>
              </a:rPr>
              <a:t>Define Phase</a:t>
            </a:r>
            <a:endParaRPr lang="en-US" sz="1800" b="1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  <p:sp>
        <p:nvSpPr>
          <p:cNvPr id="47" name="Google Shape;47;g2c43d77b96f_0_22"/>
          <p:cNvSpPr/>
          <p:nvPr/>
        </p:nvSpPr>
        <p:spPr>
          <a:xfrm>
            <a:off x="324598" y="1863697"/>
            <a:ext cx="2091160" cy="421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0E0E0E"/>
              </a:buClr>
              <a:buSzPts val="3200"/>
            </a:pPr>
            <a:r>
              <a:rPr lang="en-US" sz="1200">
                <a:solidFill>
                  <a:srgbClr val="0E0E0E"/>
                </a:solidFill>
                <a:latin typeface="Arial" panose="020B0604020202020204" pitchFamily="34" charset="0"/>
                <a:ea typeface="Red Hat Display"/>
                <a:cs typeface="Arial" panose="020B0604020202020204" pitchFamily="34" charset="0"/>
                <a:sym typeface="Red Hat Display"/>
              </a:rPr>
              <a:t>Voice of the Customer, </a:t>
            </a:r>
          </a:p>
          <a:p>
            <a:pPr>
              <a:buClr>
                <a:srgbClr val="0E0E0E"/>
              </a:buClr>
              <a:buSzPts val="3200"/>
            </a:pPr>
            <a:r>
              <a:rPr lang="en-US" sz="1200">
                <a:solidFill>
                  <a:srgbClr val="0E0E0E"/>
                </a:solidFill>
                <a:latin typeface="Arial" panose="020B0604020202020204" pitchFamily="34" charset="0"/>
                <a:ea typeface="Red Hat Display"/>
                <a:cs typeface="Arial" panose="020B0604020202020204" pitchFamily="34" charset="0"/>
                <a:sym typeface="Red Hat Display"/>
              </a:rPr>
              <a:t>Project  Charter</a:t>
            </a:r>
            <a:endParaRPr lang="en-US" sz="120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  <p:pic>
        <p:nvPicPr>
          <p:cNvPr id="48" name="Google Shape;48;g2c43d77b96f_0_22" descr=" 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60796" y="1671781"/>
            <a:ext cx="609597" cy="609521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g2c43d77b96f_0_22"/>
          <p:cNvSpPr/>
          <p:nvPr/>
        </p:nvSpPr>
        <p:spPr>
          <a:xfrm>
            <a:off x="2560815" y="1671762"/>
            <a:ext cx="609558" cy="609558"/>
          </a:xfrm>
          <a:prstGeom prst="roundRect">
            <a:avLst>
              <a:gd name="adj" fmla="val 781313"/>
            </a:avLst>
          </a:prstGeom>
          <a:noFill/>
          <a:ln w="50800" cap="flat" cmpd="sng">
            <a:solidFill>
              <a:srgbClr val="00704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4280" tIns="34280" rIns="34280" bIns="34280" anchor="ctr" anchorCtr="0">
            <a:noAutofit/>
          </a:bodyPr>
          <a:lstStyle/>
          <a:p>
            <a:endParaRPr lang="en-US" sz="197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Google Shape;50;g2c43d77b96f_0_22"/>
          <p:cNvSpPr/>
          <p:nvPr/>
        </p:nvSpPr>
        <p:spPr>
          <a:xfrm>
            <a:off x="2703672" y="1809749"/>
            <a:ext cx="323845" cy="333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>
              <a:buClr>
                <a:srgbClr val="007042"/>
              </a:buClr>
              <a:buSzPts val="4800"/>
            </a:pPr>
            <a:r>
              <a:rPr lang="en-US" sz="1800">
                <a:solidFill>
                  <a:srgbClr val="007042"/>
                </a:solidFill>
                <a:latin typeface="Arial" panose="020B0604020202020204" pitchFamily="34" charset="0"/>
                <a:ea typeface="Red Hat Display Black"/>
                <a:cs typeface="Arial" panose="020B0604020202020204" pitchFamily="34" charset="0"/>
                <a:sym typeface="Red Hat Display Black"/>
              </a:rPr>
              <a:t>01</a:t>
            </a:r>
            <a:endParaRPr lang="en-US" sz="180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  <p:pic>
        <p:nvPicPr>
          <p:cNvPr id="52" name="Google Shape;52;g2c43d77b96f_0_22" descr=" 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94878" y="1671781"/>
            <a:ext cx="609597" cy="609521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g2c43d77b96f_0_22"/>
          <p:cNvSpPr/>
          <p:nvPr/>
        </p:nvSpPr>
        <p:spPr>
          <a:xfrm>
            <a:off x="5994897" y="1671762"/>
            <a:ext cx="609558" cy="609558"/>
          </a:xfrm>
          <a:prstGeom prst="roundRect">
            <a:avLst>
              <a:gd name="adj" fmla="val 781313"/>
            </a:avLst>
          </a:prstGeom>
          <a:noFill/>
          <a:ln w="50800" cap="flat" cmpd="sng">
            <a:solidFill>
              <a:srgbClr val="00704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4280" tIns="34280" rIns="34280" bIns="34280" anchor="ctr" anchorCtr="0">
            <a:noAutofit/>
          </a:bodyPr>
          <a:lstStyle/>
          <a:p>
            <a:endParaRPr lang="en-US" sz="197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Google Shape;54;g2c43d77b96f_0_22"/>
          <p:cNvSpPr/>
          <p:nvPr/>
        </p:nvSpPr>
        <p:spPr>
          <a:xfrm>
            <a:off x="6116325" y="1786047"/>
            <a:ext cx="366702" cy="380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>
              <a:buClr>
                <a:srgbClr val="007042"/>
              </a:buClr>
              <a:buSzPts val="4800"/>
            </a:pPr>
            <a:r>
              <a:rPr lang="en-US" sz="1800">
                <a:solidFill>
                  <a:srgbClr val="007042"/>
                </a:solidFill>
                <a:latin typeface="Arial" panose="020B0604020202020204" pitchFamily="34" charset="0"/>
                <a:ea typeface="Red Hat Display Black"/>
                <a:cs typeface="Arial" panose="020B0604020202020204" pitchFamily="34" charset="0"/>
                <a:sym typeface="Red Hat Display Black"/>
              </a:rPr>
              <a:t>04</a:t>
            </a:r>
            <a:endParaRPr lang="en-US" sz="180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  <p:sp>
        <p:nvSpPr>
          <p:cNvPr id="56" name="Google Shape;56;g2c43d77b96f_0_22"/>
          <p:cNvSpPr/>
          <p:nvPr/>
        </p:nvSpPr>
        <p:spPr>
          <a:xfrm>
            <a:off x="324598" y="2564570"/>
            <a:ext cx="2300325" cy="380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0E0E0E"/>
              </a:buClr>
              <a:buSzPts val="4800"/>
            </a:pPr>
            <a:r>
              <a:rPr lang="en-US" sz="1800" b="1">
                <a:solidFill>
                  <a:srgbClr val="0E0E0E"/>
                </a:solidFill>
                <a:latin typeface="Arial" panose="020B0604020202020204" pitchFamily="34" charset="0"/>
                <a:ea typeface="Red Hat Display Black"/>
                <a:cs typeface="Arial" panose="020B0604020202020204" pitchFamily="34" charset="0"/>
                <a:sym typeface="Red Hat Display Black"/>
              </a:rPr>
              <a:t>Measure Phase</a:t>
            </a:r>
            <a:endParaRPr lang="en-US" sz="1800" b="1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  <p:sp>
        <p:nvSpPr>
          <p:cNvPr id="57" name="Google Shape;57;g2c43d77b96f_0_22"/>
          <p:cNvSpPr/>
          <p:nvPr/>
        </p:nvSpPr>
        <p:spPr>
          <a:xfrm>
            <a:off x="324598" y="2880902"/>
            <a:ext cx="2274904" cy="4253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0E0E0E"/>
              </a:buClr>
              <a:buSzPts val="3200"/>
            </a:pPr>
            <a:r>
              <a:rPr lang="en-US" sz="1200">
                <a:solidFill>
                  <a:srgbClr val="0E0E0E"/>
                </a:solidFill>
                <a:latin typeface="Arial" panose="020B0604020202020204" pitchFamily="34" charset="0"/>
                <a:ea typeface="Red Hat Display"/>
                <a:cs typeface="Arial" panose="020B0604020202020204" pitchFamily="34" charset="0"/>
                <a:sym typeface="Red Hat Display"/>
              </a:rPr>
              <a:t>Statistical Process Control </a:t>
            </a:r>
          </a:p>
          <a:p>
            <a:pPr>
              <a:buClr>
                <a:srgbClr val="0E0E0E"/>
              </a:buClr>
              <a:buSzPts val="3200"/>
            </a:pPr>
            <a:r>
              <a:rPr lang="en-US" sz="1200">
                <a:solidFill>
                  <a:srgbClr val="0E0E0E"/>
                </a:solidFill>
                <a:latin typeface="Arial" panose="020B0604020202020204" pitchFamily="34" charset="0"/>
                <a:ea typeface="Red Hat Display"/>
                <a:cs typeface="Arial" panose="020B0604020202020204" pitchFamily="34" charset="0"/>
                <a:sym typeface="Red Hat Display"/>
              </a:rPr>
              <a:t>Charts, DPMO</a:t>
            </a:r>
            <a:endParaRPr lang="en-US" sz="120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  <p:sp>
        <p:nvSpPr>
          <p:cNvPr id="60" name="Google Shape;60;g2c43d77b96f_0_22"/>
          <p:cNvSpPr/>
          <p:nvPr/>
        </p:nvSpPr>
        <p:spPr>
          <a:xfrm>
            <a:off x="324598" y="3538749"/>
            <a:ext cx="1678632" cy="380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0E0E0E"/>
              </a:buClr>
              <a:buSzPts val="4800"/>
            </a:pPr>
            <a:r>
              <a:rPr lang="en-US" sz="1800" b="1">
                <a:solidFill>
                  <a:srgbClr val="0E0E0E"/>
                </a:solidFill>
                <a:latin typeface="Arial" panose="020B0604020202020204" pitchFamily="34" charset="0"/>
                <a:ea typeface="Red Hat Display Black"/>
                <a:cs typeface="Arial" panose="020B0604020202020204" pitchFamily="34" charset="0"/>
                <a:sym typeface="Red Hat Display Black"/>
              </a:rPr>
              <a:t>Analyze Phase</a:t>
            </a:r>
            <a:endParaRPr lang="en-US" sz="1800" b="1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  <p:sp>
        <p:nvSpPr>
          <p:cNvPr id="61" name="Google Shape;61;g2c43d77b96f_0_22"/>
          <p:cNvSpPr/>
          <p:nvPr/>
        </p:nvSpPr>
        <p:spPr>
          <a:xfrm>
            <a:off x="324598" y="3870595"/>
            <a:ext cx="2200574" cy="8020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0E0E0E"/>
              </a:buClr>
              <a:buSzPts val="3200"/>
            </a:pPr>
            <a:r>
              <a:rPr lang="en-US" sz="1200">
                <a:solidFill>
                  <a:srgbClr val="0E0E0E"/>
                </a:solidFill>
                <a:latin typeface="Arial" panose="020B0604020202020204" pitchFamily="34" charset="0"/>
                <a:ea typeface="Red Hat Display"/>
                <a:cs typeface="Arial" panose="020B0604020202020204" pitchFamily="34" charset="0"/>
                <a:sym typeface="Red Hat Display"/>
              </a:rPr>
              <a:t>Current Process Map, Design &amp; </a:t>
            </a:r>
          </a:p>
          <a:p>
            <a:pPr>
              <a:buClr>
                <a:srgbClr val="0E0E0E"/>
              </a:buClr>
              <a:buSzPts val="3200"/>
            </a:pPr>
            <a:r>
              <a:rPr lang="en-US" sz="1200">
                <a:solidFill>
                  <a:srgbClr val="0E0E0E"/>
                </a:solidFill>
                <a:latin typeface="Arial" panose="020B0604020202020204" pitchFamily="34" charset="0"/>
                <a:ea typeface="Red Hat Display"/>
                <a:cs typeface="Arial" panose="020B0604020202020204" pitchFamily="34" charset="0"/>
                <a:sym typeface="Red Hat Display"/>
              </a:rPr>
              <a:t>Analysis of Experiments, Process  Waste Identification &amp; Analysis, Ishikawa Diagram</a:t>
            </a:r>
          </a:p>
        </p:txBody>
      </p:sp>
      <p:pic>
        <p:nvPicPr>
          <p:cNvPr id="62" name="Google Shape;62;g2c43d77b96f_0_22" descr=" 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60796" y="2640798"/>
            <a:ext cx="609597" cy="609521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g2c43d77b96f_0_22"/>
          <p:cNvSpPr/>
          <p:nvPr/>
        </p:nvSpPr>
        <p:spPr>
          <a:xfrm>
            <a:off x="2560815" y="2640779"/>
            <a:ext cx="609558" cy="609558"/>
          </a:xfrm>
          <a:prstGeom prst="roundRect">
            <a:avLst>
              <a:gd name="adj" fmla="val 781313"/>
            </a:avLst>
          </a:prstGeom>
          <a:noFill/>
          <a:ln w="50800" cap="flat" cmpd="sng">
            <a:solidFill>
              <a:srgbClr val="00704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4280" tIns="34280" rIns="34280" bIns="34280" anchor="ctr" anchorCtr="0">
            <a:noAutofit/>
          </a:bodyPr>
          <a:lstStyle/>
          <a:p>
            <a:endParaRPr lang="en-US" sz="197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4" name="Google Shape;64;g2c43d77b96f_0_22"/>
          <p:cNvSpPr/>
          <p:nvPr/>
        </p:nvSpPr>
        <p:spPr>
          <a:xfrm>
            <a:off x="2675100" y="2755064"/>
            <a:ext cx="380988" cy="380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>
              <a:buClr>
                <a:srgbClr val="007042"/>
              </a:buClr>
              <a:buSzPts val="4800"/>
            </a:pPr>
            <a:r>
              <a:rPr lang="en-US" sz="1800">
                <a:solidFill>
                  <a:srgbClr val="007042"/>
                </a:solidFill>
                <a:latin typeface="Arial" panose="020B0604020202020204" pitchFamily="34" charset="0"/>
                <a:ea typeface="Red Hat Display Black"/>
                <a:cs typeface="Arial" panose="020B0604020202020204" pitchFamily="34" charset="0"/>
                <a:sym typeface="Red Hat Display Black"/>
              </a:rPr>
              <a:t>02</a:t>
            </a:r>
            <a:endParaRPr lang="en-US" sz="180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  <p:sp>
        <p:nvSpPr>
          <p:cNvPr id="67" name="Google Shape;67;g2c43d77b96f_0_22"/>
          <p:cNvSpPr/>
          <p:nvPr/>
        </p:nvSpPr>
        <p:spPr>
          <a:xfrm>
            <a:off x="5994897" y="2640779"/>
            <a:ext cx="609558" cy="609558"/>
          </a:xfrm>
          <a:prstGeom prst="roundRect">
            <a:avLst>
              <a:gd name="adj" fmla="val 781313"/>
            </a:avLst>
          </a:prstGeom>
          <a:noFill/>
          <a:ln w="50800" cap="flat" cmpd="sng">
            <a:solidFill>
              <a:srgbClr val="00704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4280" tIns="34280" rIns="34280" bIns="34280" anchor="ctr" anchorCtr="0">
            <a:noAutofit/>
          </a:bodyPr>
          <a:lstStyle/>
          <a:p>
            <a:endParaRPr lang="en-US" sz="197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8" name="Google Shape;68;g2c43d77b96f_0_22"/>
          <p:cNvSpPr/>
          <p:nvPr/>
        </p:nvSpPr>
        <p:spPr>
          <a:xfrm>
            <a:off x="6102039" y="2755064"/>
            <a:ext cx="395274" cy="380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>
              <a:buClr>
                <a:srgbClr val="007042"/>
              </a:buClr>
              <a:buSzPts val="4800"/>
            </a:pPr>
            <a:r>
              <a:rPr lang="en-US" sz="1800">
                <a:solidFill>
                  <a:srgbClr val="007042"/>
                </a:solidFill>
                <a:latin typeface="Arial" panose="020B0604020202020204" pitchFamily="34" charset="0"/>
                <a:ea typeface="Red Hat Display Black"/>
                <a:cs typeface="Arial" panose="020B0604020202020204" pitchFamily="34" charset="0"/>
                <a:sym typeface="Red Hat Display Black"/>
              </a:rPr>
              <a:t>05</a:t>
            </a:r>
            <a:endParaRPr lang="en-US" sz="180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  <p:sp>
        <p:nvSpPr>
          <p:cNvPr id="70" name="Google Shape;70;g2c43d77b96f_0_22"/>
          <p:cNvSpPr/>
          <p:nvPr/>
        </p:nvSpPr>
        <p:spPr>
          <a:xfrm>
            <a:off x="6767927" y="1401198"/>
            <a:ext cx="2300325" cy="380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0E0E0E"/>
              </a:buClr>
              <a:buSzPts val="4800"/>
            </a:pPr>
            <a:r>
              <a:rPr lang="en-US" sz="1800" b="1">
                <a:solidFill>
                  <a:srgbClr val="0E0E0E"/>
                </a:solidFill>
                <a:latin typeface="Arial" panose="020B0604020202020204" pitchFamily="34" charset="0"/>
                <a:ea typeface="Red Hat Display Black"/>
                <a:cs typeface="Arial" panose="020B0604020202020204" pitchFamily="34" charset="0"/>
                <a:sym typeface="Red Hat Display Black"/>
              </a:rPr>
              <a:t>Improve Phase</a:t>
            </a:r>
            <a:endParaRPr lang="en-US" sz="1800" b="1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  <p:sp>
        <p:nvSpPr>
          <p:cNvPr id="71" name="Google Shape;71;g2c43d77b96f_0_22"/>
          <p:cNvSpPr/>
          <p:nvPr/>
        </p:nvSpPr>
        <p:spPr>
          <a:xfrm>
            <a:off x="6767927" y="1708065"/>
            <a:ext cx="2274904" cy="799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0E0E0E"/>
              </a:buClr>
              <a:buSzPts val="3200"/>
            </a:pPr>
            <a:r>
              <a:rPr lang="en-US" sz="1200">
                <a:solidFill>
                  <a:srgbClr val="0E0E0E"/>
                </a:solidFill>
                <a:latin typeface="Arial" panose="020B0604020202020204" pitchFamily="34" charset="0"/>
                <a:ea typeface="Red Hat Display"/>
                <a:cs typeface="Arial" panose="020B0604020202020204" pitchFamily="34" charset="0"/>
                <a:sym typeface="Red Hat Display"/>
              </a:rPr>
              <a:t>Recommendations for Process Improvement, Improved </a:t>
            </a:r>
          </a:p>
          <a:p>
            <a:pPr>
              <a:buClr>
                <a:srgbClr val="0E0E0E"/>
              </a:buClr>
              <a:buSzPts val="3200"/>
            </a:pPr>
            <a:r>
              <a:rPr lang="en-US" sz="1200">
                <a:solidFill>
                  <a:srgbClr val="0E0E0E"/>
                </a:solidFill>
                <a:latin typeface="Arial" panose="020B0604020202020204" pitchFamily="34" charset="0"/>
                <a:ea typeface="Red Hat Display"/>
                <a:cs typeface="Arial" panose="020B0604020202020204" pitchFamily="34" charset="0"/>
                <a:sym typeface="Red Hat Display"/>
              </a:rPr>
              <a:t>Process Map, Projected DPMO, </a:t>
            </a:r>
          </a:p>
          <a:p>
            <a:pPr>
              <a:buClr>
                <a:srgbClr val="0E0E0E"/>
              </a:buClr>
              <a:buSzPts val="3200"/>
            </a:pPr>
            <a:r>
              <a:rPr lang="en-US" sz="1200">
                <a:solidFill>
                  <a:srgbClr val="0E0E0E"/>
                </a:solidFill>
                <a:latin typeface="Arial" panose="020B0604020202020204" pitchFamily="34" charset="0"/>
                <a:ea typeface="Red Hat Display"/>
                <a:cs typeface="Arial" panose="020B0604020202020204" pitchFamily="34" charset="0"/>
                <a:sym typeface="Red Hat Display"/>
              </a:rPr>
              <a:t>Risk Response Matrix</a:t>
            </a:r>
          </a:p>
        </p:txBody>
      </p:sp>
      <p:sp>
        <p:nvSpPr>
          <p:cNvPr id="74" name="Google Shape;74;g2c43d77b96f_0_22"/>
          <p:cNvSpPr/>
          <p:nvPr/>
        </p:nvSpPr>
        <p:spPr>
          <a:xfrm>
            <a:off x="6767927" y="2616576"/>
            <a:ext cx="2300325" cy="380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0E0E0E"/>
              </a:buClr>
              <a:buSzPts val="4800"/>
            </a:pPr>
            <a:r>
              <a:rPr lang="en-US" sz="1800" b="1">
                <a:solidFill>
                  <a:srgbClr val="0E0E0E"/>
                </a:solidFill>
                <a:latin typeface="Arial" panose="020B0604020202020204" pitchFamily="34" charset="0"/>
                <a:ea typeface="Red Hat Display Black"/>
                <a:cs typeface="Arial" panose="020B0604020202020204" pitchFamily="34" charset="0"/>
                <a:sym typeface="Red Hat Display Black"/>
              </a:rPr>
              <a:t>Control Phase</a:t>
            </a:r>
            <a:endParaRPr lang="en-US" sz="1800" b="1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  <p:sp>
        <p:nvSpPr>
          <p:cNvPr id="75" name="Google Shape;75;g2c43d77b96f_0_22"/>
          <p:cNvSpPr/>
          <p:nvPr/>
        </p:nvSpPr>
        <p:spPr>
          <a:xfrm>
            <a:off x="6767927" y="2932908"/>
            <a:ext cx="2274904" cy="698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0E0E0E"/>
              </a:buClr>
              <a:buSzPts val="3200"/>
            </a:pPr>
            <a:r>
              <a:rPr lang="en-US" sz="1200">
                <a:solidFill>
                  <a:srgbClr val="0E0E0E"/>
                </a:solidFill>
                <a:latin typeface="Arial" panose="020B0604020202020204" pitchFamily="34" charset="0"/>
                <a:ea typeface="Red Hat Display"/>
                <a:cs typeface="Arial" panose="020B0604020202020204" pitchFamily="34" charset="0"/>
                <a:sym typeface="Red Hat Display"/>
              </a:rPr>
              <a:t>Recommended Approach to </a:t>
            </a:r>
          </a:p>
          <a:p>
            <a:pPr>
              <a:buClr>
                <a:srgbClr val="0E0E0E"/>
              </a:buClr>
              <a:buSzPts val="3200"/>
            </a:pPr>
            <a:r>
              <a:rPr lang="en-US" sz="1200">
                <a:solidFill>
                  <a:srgbClr val="0E0E0E"/>
                </a:solidFill>
                <a:latin typeface="Arial" panose="020B0604020202020204" pitchFamily="34" charset="0"/>
                <a:ea typeface="Red Hat Display"/>
                <a:cs typeface="Arial" panose="020B0604020202020204" pitchFamily="34" charset="0"/>
                <a:sym typeface="Red Hat Display"/>
              </a:rPr>
              <a:t>Control + Sustain the Improved </a:t>
            </a:r>
          </a:p>
          <a:p>
            <a:pPr>
              <a:buClr>
                <a:srgbClr val="0E0E0E"/>
              </a:buClr>
              <a:buSzPts val="3200"/>
            </a:pPr>
            <a:r>
              <a:rPr lang="en-US" sz="1200">
                <a:solidFill>
                  <a:srgbClr val="0E0E0E"/>
                </a:solidFill>
                <a:latin typeface="Arial" panose="020B0604020202020204" pitchFamily="34" charset="0"/>
                <a:ea typeface="Red Hat Display"/>
                <a:cs typeface="Arial" panose="020B0604020202020204" pitchFamily="34" charset="0"/>
                <a:sym typeface="Red Hat Display"/>
              </a:rPr>
              <a:t>Process</a:t>
            </a:r>
            <a:endParaRPr lang="en-US" sz="120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  <p:pic>
        <p:nvPicPr>
          <p:cNvPr id="76" name="Google Shape;76;g2c43d77b96f_0_22" descr=" 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60796" y="3666390"/>
            <a:ext cx="609597" cy="609521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g2c43d77b96f_0_22"/>
          <p:cNvSpPr/>
          <p:nvPr/>
        </p:nvSpPr>
        <p:spPr>
          <a:xfrm>
            <a:off x="2560815" y="3666371"/>
            <a:ext cx="609558" cy="609558"/>
          </a:xfrm>
          <a:prstGeom prst="roundRect">
            <a:avLst>
              <a:gd name="adj" fmla="val 781313"/>
            </a:avLst>
          </a:prstGeom>
          <a:noFill/>
          <a:ln w="50800" cap="flat" cmpd="sng">
            <a:solidFill>
              <a:srgbClr val="00704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4280" tIns="34280" rIns="34280" bIns="34280" anchor="ctr" anchorCtr="0">
            <a:noAutofit/>
          </a:bodyPr>
          <a:lstStyle/>
          <a:p>
            <a:endParaRPr lang="en-US" sz="197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8" name="Google Shape;78;g2c43d77b96f_0_22"/>
          <p:cNvSpPr/>
          <p:nvPr/>
        </p:nvSpPr>
        <p:spPr>
          <a:xfrm>
            <a:off x="2677462" y="3780656"/>
            <a:ext cx="376264" cy="380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>
              <a:buClr>
                <a:srgbClr val="007042"/>
              </a:buClr>
              <a:buSzPts val="4800"/>
            </a:pPr>
            <a:r>
              <a:rPr lang="en-US" sz="1800">
                <a:solidFill>
                  <a:srgbClr val="007042"/>
                </a:solidFill>
                <a:latin typeface="Arial" panose="020B0604020202020204" pitchFamily="34" charset="0"/>
                <a:ea typeface="Red Hat Display Black"/>
                <a:cs typeface="Arial" panose="020B0604020202020204" pitchFamily="34" charset="0"/>
                <a:sym typeface="Red Hat Display Black"/>
              </a:rPr>
              <a:t>03</a:t>
            </a:r>
            <a:endParaRPr lang="en-US" sz="180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  <p:sp>
        <p:nvSpPr>
          <p:cNvPr id="81" name="Google Shape;81;g2c43d77b96f_0_22"/>
          <p:cNvSpPr/>
          <p:nvPr/>
        </p:nvSpPr>
        <p:spPr>
          <a:xfrm>
            <a:off x="5994897" y="3666371"/>
            <a:ext cx="609558" cy="609558"/>
          </a:xfrm>
          <a:prstGeom prst="roundRect">
            <a:avLst>
              <a:gd name="adj" fmla="val 781313"/>
            </a:avLst>
          </a:prstGeom>
          <a:noFill/>
          <a:ln w="50800" cap="flat" cmpd="sng">
            <a:solidFill>
              <a:srgbClr val="00704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4280" tIns="34280" rIns="34280" bIns="34280" anchor="ctr" anchorCtr="0">
            <a:noAutofit/>
          </a:bodyPr>
          <a:lstStyle/>
          <a:p>
            <a:endParaRPr lang="en-US" sz="197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2" name="Google Shape;82;g2c43d77b96f_0_22"/>
          <p:cNvSpPr/>
          <p:nvPr/>
        </p:nvSpPr>
        <p:spPr>
          <a:xfrm>
            <a:off x="6106820" y="3780656"/>
            <a:ext cx="385712" cy="380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>
              <a:buClr>
                <a:srgbClr val="007042"/>
              </a:buClr>
              <a:buSzPts val="4800"/>
            </a:pPr>
            <a:r>
              <a:rPr lang="en-US" sz="1800">
                <a:solidFill>
                  <a:srgbClr val="007042"/>
                </a:solidFill>
                <a:latin typeface="Arial" panose="020B0604020202020204" pitchFamily="34" charset="0"/>
                <a:ea typeface="Red Hat Display Black"/>
                <a:cs typeface="Arial" panose="020B0604020202020204" pitchFamily="34" charset="0"/>
                <a:sym typeface="Red Hat Display Black"/>
              </a:rPr>
              <a:t>06</a:t>
            </a:r>
            <a:endParaRPr lang="en-US" sz="180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  <p:sp>
        <p:nvSpPr>
          <p:cNvPr id="84" name="Google Shape;84;g2c43d77b96f_0_22"/>
          <p:cNvSpPr/>
          <p:nvPr/>
        </p:nvSpPr>
        <p:spPr>
          <a:xfrm>
            <a:off x="6756745" y="3661223"/>
            <a:ext cx="2300325" cy="380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0E0E0E"/>
              </a:buClr>
              <a:buSzPts val="4800"/>
            </a:pPr>
            <a:r>
              <a:rPr lang="en-US" sz="1800" b="1">
                <a:solidFill>
                  <a:srgbClr val="0E0E0E"/>
                </a:solidFill>
                <a:latin typeface="Arial" panose="020B0604020202020204" pitchFamily="34" charset="0"/>
                <a:ea typeface="Red Hat Display Black"/>
                <a:cs typeface="Arial" panose="020B0604020202020204" pitchFamily="34" charset="0"/>
                <a:sym typeface="Red Hat Display Black"/>
              </a:rPr>
              <a:t>CONCLUSION</a:t>
            </a:r>
            <a:endParaRPr lang="en-US" sz="1800" b="1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  <p:sp>
        <p:nvSpPr>
          <p:cNvPr id="85" name="Google Shape;85;g2c43d77b96f_0_22"/>
          <p:cNvSpPr/>
          <p:nvPr/>
        </p:nvSpPr>
        <p:spPr>
          <a:xfrm>
            <a:off x="6756745" y="3993069"/>
            <a:ext cx="2274904" cy="250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0E0E0E"/>
              </a:buClr>
              <a:buSzPts val="3200"/>
            </a:pPr>
            <a:r>
              <a:rPr lang="en-US" sz="1200">
                <a:solidFill>
                  <a:srgbClr val="0E0E0E"/>
                </a:solidFill>
                <a:latin typeface="Arial" panose="020B0604020202020204" pitchFamily="34" charset="0"/>
                <a:ea typeface="Red Hat Display"/>
                <a:cs typeface="Arial" panose="020B0604020202020204" pitchFamily="34" charset="0"/>
                <a:sym typeface="Red Hat Display"/>
              </a:rPr>
              <a:t>Q &amp; A</a:t>
            </a:r>
            <a:endParaRPr lang="en-US" sz="120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  <p:pic>
        <p:nvPicPr>
          <p:cNvPr id="86" name="Google Shape;86;g2c43d77b96f_0_22" descr=" "/>
          <p:cNvPicPr preferRelativeResize="0"/>
          <p:nvPr/>
        </p:nvPicPr>
        <p:blipFill rotWithShape="1"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962" b="97964" l="4435" r="95122">
                        <a14:foregroundMark x1="4656" y1="24427" x2="8426" y2="33588"/>
                        <a14:foregroundMark x1="50333" y1="10051" x2="63636" y2="12723"/>
                        <a14:foregroundMark x1="74945" y1="5089" x2="74501" y2="10560"/>
                        <a14:foregroundMark x1="50998" y1="5089" x2="50998" y2="5089"/>
                        <a14:foregroundMark x1="89135" y1="31425" x2="86475" y2="39949"/>
                        <a14:foregroundMark x1="95122" y1="26845" x2="95122" y2="26845"/>
                        <a14:foregroundMark x1="34590" y1="93384" x2="46120" y2="93384"/>
                        <a14:foregroundMark x1="51885" y1="97964" x2="51885" y2="97964"/>
                        <a14:backgroundMark x1="18404" y1="96819" x2="18404" y2="96819"/>
                        <a14:backgroundMark x1="16408" y1="94529" x2="23282" y2="97328"/>
                        <a14:backgroundMark x1="86475" y1="88804" x2="85588" y2="90712"/>
                        <a14:backgroundMark x1="82262" y1="89440" x2="80710" y2="92112"/>
                        <a14:backgroundMark x1="21286" y1="97328" x2="30820" y2="97964"/>
                        <a14:backgroundMark x1="7761" y1="86896" x2="15299" y2="95802"/>
                        <a14:backgroundMark x1="68958" y1="6743" x2="68514" y2="3690"/>
                        <a14:backgroundMark x1="78714" y1="9415" x2="79601" y2="6616"/>
                        <a14:backgroundMark x1="68071" y1="6361" x2="69180" y2="3944"/>
                        <a14:backgroundMark x1="69180" y1="6743" x2="69623" y2="4198"/>
                      </a14:backgroundRemoval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3500420" y="1247947"/>
            <a:ext cx="2147876" cy="37428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CA93D1B-3306-AC2A-FB4A-33E38CD35B2E}"/>
              </a:ext>
            </a:extLst>
          </p:cNvPr>
          <p:cNvSpPr txBox="1"/>
          <p:nvPr/>
        </p:nvSpPr>
        <p:spPr>
          <a:xfrm>
            <a:off x="450631" y="711450"/>
            <a:ext cx="82427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>
                <a:solidFill>
                  <a:srgbClr val="1F6B3F"/>
                </a:solidFill>
                <a:latin typeface="Aptos" panose="020B0004020202020204" pitchFamily="34" charset="0"/>
              </a:rPr>
              <a:t>DPMO (</a:t>
            </a:r>
            <a:r>
              <a:rPr lang="en-US" sz="2000" b="1" i="0">
                <a:solidFill>
                  <a:srgbClr val="1F6B3F"/>
                </a:solidFill>
                <a:effectLst/>
                <a:latin typeface="Aptos" panose="020B0004020202020204" pitchFamily="34" charset="0"/>
              </a:rPr>
              <a:t>Defects Per Million Opportunities) / Process Capability</a:t>
            </a:r>
          </a:p>
          <a:p>
            <a:r>
              <a:rPr lang="en-US" sz="2000" b="1" i="1">
                <a:solidFill>
                  <a:srgbClr val="1F6B3F"/>
                </a:solidFill>
                <a:latin typeface="Aptos" panose="020B0004020202020204" pitchFamily="34" charset="0"/>
              </a:rPr>
              <a:t>- </a:t>
            </a:r>
            <a:r>
              <a:rPr lang="en-US" sz="2000" b="1" i="1">
                <a:solidFill>
                  <a:srgbClr val="1F6B3F"/>
                </a:solidFill>
                <a:effectLst/>
                <a:latin typeface="Aptos" panose="020B0004020202020204" pitchFamily="34" charset="0"/>
              </a:rPr>
              <a:t>WITH</a:t>
            </a:r>
            <a:r>
              <a:rPr lang="en-US" sz="2000" b="1" i="0">
                <a:solidFill>
                  <a:srgbClr val="1F6B3F"/>
                </a:solidFill>
                <a:effectLst/>
                <a:latin typeface="Aptos" panose="020B0004020202020204" pitchFamily="34" charset="0"/>
              </a:rPr>
              <a:t> Self Checkout Kiosks</a:t>
            </a:r>
            <a:endParaRPr lang="en-US" sz="2000" b="1">
              <a:solidFill>
                <a:srgbClr val="1F6B3F"/>
              </a:solidFill>
              <a:latin typeface="Aptos" panose="020B00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5A0722B-C000-12DB-A99F-61FDAA798086}"/>
              </a:ext>
            </a:extLst>
          </p:cNvPr>
          <p:cNvCxnSpPr/>
          <p:nvPr/>
        </p:nvCxnSpPr>
        <p:spPr>
          <a:xfrm>
            <a:off x="386024" y="3440117"/>
            <a:ext cx="3510643" cy="0"/>
          </a:xfrm>
          <a:prstGeom prst="line">
            <a:avLst/>
          </a:prstGeom>
          <a:ln>
            <a:solidFill>
              <a:srgbClr val="1F6B3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Freeform 9">
            <a:extLst>
              <a:ext uri="{FF2B5EF4-FFF2-40B4-BE49-F238E27FC236}">
                <a16:creationId xmlns:a16="http://schemas.microsoft.com/office/drawing/2014/main" id="{FD84033D-D161-2D97-C13F-7705A8CB7D5E}"/>
              </a:ext>
            </a:extLst>
          </p:cNvPr>
          <p:cNvSpPr/>
          <p:nvPr/>
        </p:nvSpPr>
        <p:spPr>
          <a:xfrm>
            <a:off x="2635433" y="2954566"/>
            <a:ext cx="1065292" cy="472778"/>
          </a:xfrm>
          <a:custGeom>
            <a:avLst/>
            <a:gdLst>
              <a:gd name="connsiteX0" fmla="*/ 1139316 w 1420389"/>
              <a:gd name="connsiteY0" fmla="*/ 621767 h 630371"/>
              <a:gd name="connsiteX1" fmla="*/ 1420389 w 1420389"/>
              <a:gd name="connsiteY1" fmla="*/ 623176 h 630371"/>
              <a:gd name="connsiteX2" fmla="*/ 1253282 w 1420389"/>
              <a:gd name="connsiteY2" fmla="*/ 630161 h 630371"/>
              <a:gd name="connsiteX3" fmla="*/ 0 w 1420389"/>
              <a:gd name="connsiteY3" fmla="*/ 0 h 630371"/>
              <a:gd name="connsiteX4" fmla="*/ 30591 w 1420389"/>
              <a:gd name="connsiteY4" fmla="*/ 49965 h 630371"/>
              <a:gd name="connsiteX5" fmla="*/ 157648 w 1420389"/>
              <a:gd name="connsiteY5" fmla="*/ 198634 h 630371"/>
              <a:gd name="connsiteX6" fmla="*/ 1085696 w 1420389"/>
              <a:gd name="connsiteY6" fmla="*/ 617819 h 630371"/>
              <a:gd name="connsiteX7" fmla="*/ 1139316 w 1420389"/>
              <a:gd name="connsiteY7" fmla="*/ 621767 h 630371"/>
              <a:gd name="connsiteX8" fmla="*/ 0 w 1420389"/>
              <a:gd name="connsiteY8" fmla="*/ 621486 h 630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20389" h="630371">
                <a:moveTo>
                  <a:pt x="1139316" y="621767"/>
                </a:moveTo>
                <a:lnTo>
                  <a:pt x="1420389" y="623176"/>
                </a:lnTo>
                <a:cubicBezTo>
                  <a:pt x="1364940" y="628846"/>
                  <a:pt x="1309151" y="631114"/>
                  <a:pt x="1253282" y="630161"/>
                </a:cubicBezTo>
                <a:close/>
                <a:moveTo>
                  <a:pt x="0" y="0"/>
                </a:moveTo>
                <a:lnTo>
                  <a:pt x="30591" y="49965"/>
                </a:lnTo>
                <a:cubicBezTo>
                  <a:pt x="71214" y="110556"/>
                  <a:pt x="113425" y="161441"/>
                  <a:pt x="157648" y="198634"/>
                </a:cubicBezTo>
                <a:cubicBezTo>
                  <a:pt x="422988" y="421791"/>
                  <a:pt x="751089" y="574531"/>
                  <a:pt x="1085696" y="617819"/>
                </a:cubicBezTo>
                <a:lnTo>
                  <a:pt x="1139316" y="621767"/>
                </a:lnTo>
                <a:lnTo>
                  <a:pt x="0" y="621486"/>
                </a:lnTo>
                <a:close/>
              </a:path>
            </a:pathLst>
          </a:custGeom>
          <a:solidFill>
            <a:srgbClr val="1F6B3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013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9FD0C79E-8423-A9C5-D1D4-4F513ADCC8A3}"/>
              </a:ext>
            </a:extLst>
          </p:cNvPr>
          <p:cNvSpPr/>
          <p:nvPr/>
        </p:nvSpPr>
        <p:spPr>
          <a:xfrm>
            <a:off x="451339" y="1993157"/>
            <a:ext cx="3257549" cy="1434186"/>
          </a:xfrm>
          <a:custGeom>
            <a:avLst/>
            <a:gdLst>
              <a:gd name="connsiteX0" fmla="*/ 0 w 4201885"/>
              <a:gd name="connsiteY0" fmla="*/ 1828842 h 1965503"/>
              <a:gd name="connsiteX1" fmla="*/ 1012371 w 4201885"/>
              <a:gd name="connsiteY1" fmla="*/ 1741757 h 1965503"/>
              <a:gd name="connsiteX2" fmla="*/ 2079171 w 4201885"/>
              <a:gd name="connsiteY2" fmla="*/ 42 h 1965503"/>
              <a:gd name="connsiteX3" fmla="*/ 3048000 w 4201885"/>
              <a:gd name="connsiteY3" fmla="*/ 1796185 h 1965503"/>
              <a:gd name="connsiteX4" fmla="*/ 4201885 w 4201885"/>
              <a:gd name="connsiteY4" fmla="*/ 1785299 h 1965503"/>
              <a:gd name="connsiteX0" fmla="*/ 0 w 4201885"/>
              <a:gd name="connsiteY0" fmla="*/ 1830144 h 1941829"/>
              <a:gd name="connsiteX1" fmla="*/ 1012371 w 4201885"/>
              <a:gd name="connsiteY1" fmla="*/ 1743059 h 1941829"/>
              <a:gd name="connsiteX2" fmla="*/ 2079171 w 4201885"/>
              <a:gd name="connsiteY2" fmla="*/ 1344 h 1941829"/>
              <a:gd name="connsiteX3" fmla="*/ 3015343 w 4201885"/>
              <a:gd name="connsiteY3" fmla="*/ 1460030 h 1941829"/>
              <a:gd name="connsiteX4" fmla="*/ 4201885 w 4201885"/>
              <a:gd name="connsiteY4" fmla="*/ 1786601 h 1941829"/>
              <a:gd name="connsiteX0" fmla="*/ 0 w 4256314"/>
              <a:gd name="connsiteY0" fmla="*/ 1830144 h 1941829"/>
              <a:gd name="connsiteX1" fmla="*/ 1012371 w 4256314"/>
              <a:gd name="connsiteY1" fmla="*/ 1743059 h 1941829"/>
              <a:gd name="connsiteX2" fmla="*/ 2079171 w 4256314"/>
              <a:gd name="connsiteY2" fmla="*/ 1344 h 1941829"/>
              <a:gd name="connsiteX3" fmla="*/ 3015343 w 4256314"/>
              <a:gd name="connsiteY3" fmla="*/ 1460030 h 1941829"/>
              <a:gd name="connsiteX4" fmla="*/ 4256314 w 4256314"/>
              <a:gd name="connsiteY4" fmla="*/ 1851915 h 1941829"/>
              <a:gd name="connsiteX0" fmla="*/ 0 w 4256314"/>
              <a:gd name="connsiteY0" fmla="*/ 1830144 h 1941829"/>
              <a:gd name="connsiteX1" fmla="*/ 1012371 w 4256314"/>
              <a:gd name="connsiteY1" fmla="*/ 1743059 h 1941829"/>
              <a:gd name="connsiteX2" fmla="*/ 2079171 w 4256314"/>
              <a:gd name="connsiteY2" fmla="*/ 1344 h 1941829"/>
              <a:gd name="connsiteX3" fmla="*/ 3015343 w 4256314"/>
              <a:gd name="connsiteY3" fmla="*/ 1460030 h 1941829"/>
              <a:gd name="connsiteX4" fmla="*/ 4256314 w 4256314"/>
              <a:gd name="connsiteY4" fmla="*/ 1851915 h 1941829"/>
              <a:gd name="connsiteX0" fmla="*/ 0 w 4256314"/>
              <a:gd name="connsiteY0" fmla="*/ 1828836 h 1858995"/>
              <a:gd name="connsiteX1" fmla="*/ 1240971 w 4256314"/>
              <a:gd name="connsiteY1" fmla="*/ 1415180 h 1858995"/>
              <a:gd name="connsiteX2" fmla="*/ 2079171 w 4256314"/>
              <a:gd name="connsiteY2" fmla="*/ 36 h 1858995"/>
              <a:gd name="connsiteX3" fmla="*/ 3015343 w 4256314"/>
              <a:gd name="connsiteY3" fmla="*/ 1458722 h 1858995"/>
              <a:gd name="connsiteX4" fmla="*/ 4256314 w 4256314"/>
              <a:gd name="connsiteY4" fmla="*/ 1850607 h 1858995"/>
              <a:gd name="connsiteX0" fmla="*/ 0 w 4256314"/>
              <a:gd name="connsiteY0" fmla="*/ 1828836 h 1858995"/>
              <a:gd name="connsiteX1" fmla="*/ 1240971 w 4256314"/>
              <a:gd name="connsiteY1" fmla="*/ 1415180 h 1858995"/>
              <a:gd name="connsiteX2" fmla="*/ 2079171 w 4256314"/>
              <a:gd name="connsiteY2" fmla="*/ 36 h 1858995"/>
              <a:gd name="connsiteX3" fmla="*/ 3015343 w 4256314"/>
              <a:gd name="connsiteY3" fmla="*/ 1458722 h 1858995"/>
              <a:gd name="connsiteX4" fmla="*/ 4256314 w 4256314"/>
              <a:gd name="connsiteY4" fmla="*/ 1850607 h 1858995"/>
              <a:gd name="connsiteX0" fmla="*/ 0 w 4212771"/>
              <a:gd name="connsiteY0" fmla="*/ 1872379 h 1872379"/>
              <a:gd name="connsiteX1" fmla="*/ 1197428 w 4212771"/>
              <a:gd name="connsiteY1" fmla="*/ 1415180 h 1872379"/>
              <a:gd name="connsiteX2" fmla="*/ 2035628 w 4212771"/>
              <a:gd name="connsiteY2" fmla="*/ 36 h 1872379"/>
              <a:gd name="connsiteX3" fmla="*/ 2971800 w 4212771"/>
              <a:gd name="connsiteY3" fmla="*/ 1458722 h 1872379"/>
              <a:gd name="connsiteX4" fmla="*/ 4212771 w 4212771"/>
              <a:gd name="connsiteY4" fmla="*/ 1850607 h 1872379"/>
              <a:gd name="connsiteX0" fmla="*/ 0 w 4343399"/>
              <a:gd name="connsiteY0" fmla="*/ 1872379 h 1901015"/>
              <a:gd name="connsiteX1" fmla="*/ 1197428 w 4343399"/>
              <a:gd name="connsiteY1" fmla="*/ 1415180 h 1901015"/>
              <a:gd name="connsiteX2" fmla="*/ 2035628 w 4343399"/>
              <a:gd name="connsiteY2" fmla="*/ 36 h 1901015"/>
              <a:gd name="connsiteX3" fmla="*/ 2971800 w 4343399"/>
              <a:gd name="connsiteY3" fmla="*/ 1458722 h 1901015"/>
              <a:gd name="connsiteX4" fmla="*/ 4343399 w 4343399"/>
              <a:gd name="connsiteY4" fmla="*/ 1894150 h 1901015"/>
              <a:gd name="connsiteX0" fmla="*/ 0 w 4343399"/>
              <a:gd name="connsiteY0" fmla="*/ 1883263 h 1911899"/>
              <a:gd name="connsiteX1" fmla="*/ 1197428 w 4343399"/>
              <a:gd name="connsiteY1" fmla="*/ 1426064 h 1911899"/>
              <a:gd name="connsiteX2" fmla="*/ 2188028 w 4343399"/>
              <a:gd name="connsiteY2" fmla="*/ 35 h 1911899"/>
              <a:gd name="connsiteX3" fmla="*/ 2971800 w 4343399"/>
              <a:gd name="connsiteY3" fmla="*/ 1469606 h 1911899"/>
              <a:gd name="connsiteX4" fmla="*/ 4343399 w 4343399"/>
              <a:gd name="connsiteY4" fmla="*/ 1905034 h 1911899"/>
              <a:gd name="connsiteX0" fmla="*/ 0 w 4343399"/>
              <a:gd name="connsiteY0" fmla="*/ 1883282 h 1912248"/>
              <a:gd name="connsiteX1" fmla="*/ 1197428 w 4343399"/>
              <a:gd name="connsiteY1" fmla="*/ 1426083 h 1912248"/>
              <a:gd name="connsiteX2" fmla="*/ 2188028 w 4343399"/>
              <a:gd name="connsiteY2" fmla="*/ 54 h 1912248"/>
              <a:gd name="connsiteX3" fmla="*/ 3080658 w 4343399"/>
              <a:gd name="connsiteY3" fmla="*/ 1480511 h 1912248"/>
              <a:gd name="connsiteX4" fmla="*/ 4343399 w 4343399"/>
              <a:gd name="connsiteY4" fmla="*/ 1905053 h 1912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43399" h="1912248">
                <a:moveTo>
                  <a:pt x="0" y="1883282"/>
                </a:moveTo>
                <a:cubicBezTo>
                  <a:pt x="387350" y="1850625"/>
                  <a:pt x="832757" y="1739954"/>
                  <a:pt x="1197428" y="1426083"/>
                </a:cubicBezTo>
                <a:cubicBezTo>
                  <a:pt x="1562099" y="1112212"/>
                  <a:pt x="1874156" y="-9017"/>
                  <a:pt x="2188028" y="54"/>
                </a:cubicBezTo>
                <a:cubicBezTo>
                  <a:pt x="2501900" y="9125"/>
                  <a:pt x="2726872" y="1182968"/>
                  <a:pt x="3080658" y="1480511"/>
                </a:cubicBezTo>
                <a:cubicBezTo>
                  <a:pt x="3434444" y="1778054"/>
                  <a:pt x="3899806" y="1950410"/>
                  <a:pt x="4343399" y="1905053"/>
                </a:cubicBezTo>
              </a:path>
            </a:pathLst>
          </a:custGeom>
          <a:noFill/>
          <a:ln>
            <a:solidFill>
              <a:srgbClr val="1F6B3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013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AB1FA3E-D334-57F5-6967-7526D9333FEF}"/>
              </a:ext>
            </a:extLst>
          </p:cNvPr>
          <p:cNvCxnSpPr>
            <a:cxnSpLocks/>
          </p:cNvCxnSpPr>
          <p:nvPr/>
        </p:nvCxnSpPr>
        <p:spPr>
          <a:xfrm>
            <a:off x="2635433" y="1989181"/>
            <a:ext cx="0" cy="1530737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4C719307-8E74-2A36-2C11-4D8CFB30B19A}"/>
              </a:ext>
            </a:extLst>
          </p:cNvPr>
          <p:cNvSpPr txBox="1"/>
          <p:nvPr/>
        </p:nvSpPr>
        <p:spPr>
          <a:xfrm>
            <a:off x="2348036" y="1693780"/>
            <a:ext cx="549670" cy="24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13"/>
              <a:t>5 min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2BE885-86CB-DCC2-4EC6-3316FDFEE298}"/>
              </a:ext>
            </a:extLst>
          </p:cNvPr>
          <p:cNvSpPr txBox="1"/>
          <p:nvPr/>
        </p:nvSpPr>
        <p:spPr>
          <a:xfrm>
            <a:off x="1384984" y="3556724"/>
            <a:ext cx="1512722" cy="24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13"/>
              <a:t>Waiting Time (min)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BB5420E4-54EE-846F-496A-7AA42B365C1C}"/>
              </a:ext>
            </a:extLst>
          </p:cNvPr>
          <p:cNvGraphicFramePr>
            <a:graphicFrameLocks noGrp="1"/>
          </p:cNvGraphicFramePr>
          <p:nvPr/>
        </p:nvGraphicFramePr>
        <p:xfrm>
          <a:off x="4087861" y="1776493"/>
          <a:ext cx="4722681" cy="16598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787015">
                  <a:extLst>
                    <a:ext uri="{9D8B030D-6E8A-4147-A177-3AD203B41FA5}">
                      <a16:colId xmlns:a16="http://schemas.microsoft.com/office/drawing/2014/main" val="1312535136"/>
                    </a:ext>
                  </a:extLst>
                </a:gridCol>
                <a:gridCol w="935666">
                  <a:extLst>
                    <a:ext uri="{9D8B030D-6E8A-4147-A177-3AD203B41FA5}">
                      <a16:colId xmlns:a16="http://schemas.microsoft.com/office/drawing/2014/main" val="2992806311"/>
                    </a:ext>
                  </a:extLst>
                </a:gridCol>
              </a:tblGrid>
              <a:tr h="287928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u="none" strike="noStrike">
                          <a:effectLst/>
                          <a:latin typeface="Aptos" panose="020B0004020202020204" pitchFamily="34" charset="0"/>
                        </a:rPr>
                        <a:t>Number of Samples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10893" marR="10893" marT="10893" marB="0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40</a:t>
                      </a:r>
                    </a:p>
                  </a:txBody>
                  <a:tcPr marL="10893" marR="10893" marT="10893" marB="0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3200500"/>
                  </a:ext>
                </a:extLst>
              </a:tr>
              <a:tr h="287928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Target Mean</a:t>
                      </a:r>
                    </a:p>
                  </a:txBody>
                  <a:tcPr marL="10893" marR="10893" marT="10893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5 mins</a:t>
                      </a:r>
                    </a:p>
                  </a:txBody>
                  <a:tcPr marL="10893" marR="10893" marT="10893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6611780"/>
                  </a:ext>
                </a:extLst>
              </a:tr>
              <a:tr h="270991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Process Mean with Self Checkout</a:t>
                      </a:r>
                    </a:p>
                  </a:txBody>
                  <a:tcPr marL="10893" marR="10893" marT="10893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4.76 mins</a:t>
                      </a:r>
                    </a:p>
                  </a:txBody>
                  <a:tcPr marL="10893" marR="10893" marT="10893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4466333"/>
                  </a:ext>
                </a:extLst>
              </a:tr>
              <a:tr h="270991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Process Standard Deviation with Self Checkout</a:t>
                      </a:r>
                    </a:p>
                  </a:txBody>
                  <a:tcPr marL="10893" marR="10893" marT="10893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1.03 mins</a:t>
                      </a:r>
                    </a:p>
                  </a:txBody>
                  <a:tcPr marL="10893" marR="10893" marT="10893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627523"/>
                  </a:ext>
                </a:extLst>
              </a:tr>
              <a:tr h="270991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Proportion of Defectives</a:t>
                      </a:r>
                    </a:p>
                  </a:txBody>
                  <a:tcPr marL="10893" marR="10893" marT="10893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u="none" strike="noStrike">
                          <a:effectLst/>
                          <a:latin typeface="Aptos" panose="020B0004020202020204" pitchFamily="34" charset="0"/>
                        </a:rPr>
                        <a:t>0.41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10893" marR="10893" marT="10893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6999058"/>
                  </a:ext>
                </a:extLst>
              </a:tr>
              <a:tr h="270991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>
                          <a:effectLst/>
                          <a:latin typeface="Aptos" panose="020B0004020202020204" pitchFamily="34" charset="0"/>
                        </a:rPr>
                        <a:t>DPMO (&gt; 5 min defectives)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10893" marR="10893" marT="10893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kern="1200">
                          <a:solidFill>
                            <a:schemeClr val="dk1"/>
                          </a:solidFill>
                          <a:effectLst/>
                          <a:latin typeface="Aptos" panose="020B0004020202020204" pitchFamily="34" charset="0"/>
                          <a:ea typeface="+mn-ea"/>
                          <a:cs typeface="+mn-cs"/>
                        </a:rPr>
                        <a:t>407,983.30</a:t>
                      </a:r>
                    </a:p>
                  </a:txBody>
                  <a:tcPr marL="10893" marR="10893" marT="10893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2292873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CC0F82DB-7E2B-63BF-C074-BBF7C5DD1C70}"/>
              </a:ext>
            </a:extLst>
          </p:cNvPr>
          <p:cNvSpPr txBox="1"/>
          <p:nvPr/>
        </p:nvSpPr>
        <p:spPr>
          <a:xfrm>
            <a:off x="4040129" y="3833724"/>
            <a:ext cx="48304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/>
              <a:t>The Sigma Level of this Process with Self Checkout increased </a:t>
            </a:r>
            <a:r>
              <a:rPr lang="en-US" sz="1800" b="1" i="1">
                <a:solidFill>
                  <a:srgbClr val="1F6B3F"/>
                </a:solidFill>
              </a:rPr>
              <a:t>between 1 and 2.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DBCABE1-78B9-5CE3-40F0-A7C931CCAFD6}"/>
              </a:ext>
            </a:extLst>
          </p:cNvPr>
          <p:cNvSpPr/>
          <p:nvPr/>
        </p:nvSpPr>
        <p:spPr>
          <a:xfrm>
            <a:off x="4572000" y="1029540"/>
            <a:ext cx="3778512" cy="3778512"/>
          </a:xfrm>
          <a:prstGeom prst="ellipse">
            <a:avLst/>
          </a:prstGeom>
          <a:solidFill>
            <a:srgbClr val="1F6B3F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013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38E0A97-E136-A440-9F4E-BD9C82AE32CE}"/>
              </a:ext>
            </a:extLst>
          </p:cNvPr>
          <p:cNvGrpSpPr/>
          <p:nvPr/>
        </p:nvGrpSpPr>
        <p:grpSpPr>
          <a:xfrm>
            <a:off x="327230" y="168707"/>
            <a:ext cx="7934484" cy="311944"/>
            <a:chOff x="327230" y="310225"/>
            <a:chExt cx="7934484" cy="311944"/>
          </a:xfrm>
        </p:grpSpPr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BB1142FE-EDE8-DD1E-5698-864A4FB9E62E}"/>
                </a:ext>
              </a:extLst>
            </p:cNvPr>
            <p:cNvSpPr/>
            <p:nvPr/>
          </p:nvSpPr>
          <p:spPr>
            <a:xfrm>
              <a:off x="327230" y="310225"/>
              <a:ext cx="1872714" cy="311944"/>
            </a:xfrm>
            <a:custGeom>
              <a:avLst/>
              <a:gdLst>
                <a:gd name="connsiteX0" fmla="*/ 0 w 1872714"/>
                <a:gd name="connsiteY0" fmla="*/ 0 h 749085"/>
                <a:gd name="connsiteX1" fmla="*/ 1498172 w 1872714"/>
                <a:gd name="connsiteY1" fmla="*/ 0 h 749085"/>
                <a:gd name="connsiteX2" fmla="*/ 1872714 w 1872714"/>
                <a:gd name="connsiteY2" fmla="*/ 374543 h 749085"/>
                <a:gd name="connsiteX3" fmla="*/ 1498172 w 1872714"/>
                <a:gd name="connsiteY3" fmla="*/ 749085 h 749085"/>
                <a:gd name="connsiteX4" fmla="*/ 0 w 1872714"/>
                <a:gd name="connsiteY4" fmla="*/ 749085 h 749085"/>
                <a:gd name="connsiteX5" fmla="*/ 374543 w 1872714"/>
                <a:gd name="connsiteY5" fmla="*/ 374543 h 749085"/>
                <a:gd name="connsiteX6" fmla="*/ 0 w 1872714"/>
                <a:gd name="connsiteY6" fmla="*/ 0 h 749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72714" h="749085">
                  <a:moveTo>
                    <a:pt x="0" y="0"/>
                  </a:moveTo>
                  <a:lnTo>
                    <a:pt x="1498172" y="0"/>
                  </a:lnTo>
                  <a:lnTo>
                    <a:pt x="1872714" y="374543"/>
                  </a:lnTo>
                  <a:lnTo>
                    <a:pt x="1498172" y="749085"/>
                  </a:lnTo>
                  <a:lnTo>
                    <a:pt x="0" y="749085"/>
                  </a:lnTo>
                  <a:lnTo>
                    <a:pt x="374543" y="374543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solidFill>
                <a:srgbClr val="1F6B3F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38551" tIns="21336" rIns="395878" bIns="21336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kern="1200">
                  <a:solidFill>
                    <a:schemeClr val="tx1"/>
                  </a:solidFill>
                  <a:latin typeface="Aptos" panose="020B0004020202020204" pitchFamily="34" charset="0"/>
                </a:rPr>
                <a:t>DEFINE</a:t>
              </a:r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3159454A-1B8A-F5FC-1226-788F86927D35}"/>
                </a:ext>
              </a:extLst>
            </p:cNvPr>
            <p:cNvSpPr/>
            <p:nvPr/>
          </p:nvSpPr>
          <p:spPr>
            <a:xfrm>
              <a:off x="1842672" y="310225"/>
              <a:ext cx="1872714" cy="311944"/>
            </a:xfrm>
            <a:custGeom>
              <a:avLst/>
              <a:gdLst>
                <a:gd name="connsiteX0" fmla="*/ 0 w 1872714"/>
                <a:gd name="connsiteY0" fmla="*/ 0 h 749085"/>
                <a:gd name="connsiteX1" fmla="*/ 1498172 w 1872714"/>
                <a:gd name="connsiteY1" fmla="*/ 0 h 749085"/>
                <a:gd name="connsiteX2" fmla="*/ 1872714 w 1872714"/>
                <a:gd name="connsiteY2" fmla="*/ 374543 h 749085"/>
                <a:gd name="connsiteX3" fmla="*/ 1498172 w 1872714"/>
                <a:gd name="connsiteY3" fmla="*/ 749085 h 749085"/>
                <a:gd name="connsiteX4" fmla="*/ 0 w 1872714"/>
                <a:gd name="connsiteY4" fmla="*/ 749085 h 749085"/>
                <a:gd name="connsiteX5" fmla="*/ 374543 w 1872714"/>
                <a:gd name="connsiteY5" fmla="*/ 374543 h 749085"/>
                <a:gd name="connsiteX6" fmla="*/ 0 w 1872714"/>
                <a:gd name="connsiteY6" fmla="*/ 0 h 749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72714" h="749085">
                  <a:moveTo>
                    <a:pt x="0" y="0"/>
                  </a:moveTo>
                  <a:lnTo>
                    <a:pt x="1498172" y="0"/>
                  </a:lnTo>
                  <a:lnTo>
                    <a:pt x="1872714" y="374543"/>
                  </a:lnTo>
                  <a:lnTo>
                    <a:pt x="1498172" y="749085"/>
                  </a:lnTo>
                  <a:lnTo>
                    <a:pt x="0" y="749085"/>
                  </a:lnTo>
                  <a:lnTo>
                    <a:pt x="374543" y="374543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solidFill>
                <a:srgbClr val="1F6B3F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38551" tIns="21336" rIns="395878" bIns="21336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kern="1200">
                  <a:solidFill>
                    <a:schemeClr val="tx1"/>
                  </a:solidFill>
                  <a:latin typeface="Aptos" panose="020B0004020202020204" pitchFamily="34" charset="0"/>
                </a:rPr>
                <a:t>MEASURE</a:t>
              </a:r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98C0354C-D3EB-A592-492E-E6171321005B}"/>
                </a:ext>
              </a:extLst>
            </p:cNvPr>
            <p:cNvSpPr/>
            <p:nvPr/>
          </p:nvSpPr>
          <p:spPr>
            <a:xfrm>
              <a:off x="3358114" y="310225"/>
              <a:ext cx="1872714" cy="311944"/>
            </a:xfrm>
            <a:custGeom>
              <a:avLst/>
              <a:gdLst>
                <a:gd name="connsiteX0" fmla="*/ 0 w 1872714"/>
                <a:gd name="connsiteY0" fmla="*/ 0 h 749085"/>
                <a:gd name="connsiteX1" fmla="*/ 1498172 w 1872714"/>
                <a:gd name="connsiteY1" fmla="*/ 0 h 749085"/>
                <a:gd name="connsiteX2" fmla="*/ 1872714 w 1872714"/>
                <a:gd name="connsiteY2" fmla="*/ 374543 h 749085"/>
                <a:gd name="connsiteX3" fmla="*/ 1498172 w 1872714"/>
                <a:gd name="connsiteY3" fmla="*/ 749085 h 749085"/>
                <a:gd name="connsiteX4" fmla="*/ 0 w 1872714"/>
                <a:gd name="connsiteY4" fmla="*/ 749085 h 749085"/>
                <a:gd name="connsiteX5" fmla="*/ 374543 w 1872714"/>
                <a:gd name="connsiteY5" fmla="*/ 374543 h 749085"/>
                <a:gd name="connsiteX6" fmla="*/ 0 w 1872714"/>
                <a:gd name="connsiteY6" fmla="*/ 0 h 749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72714" h="749085">
                  <a:moveTo>
                    <a:pt x="0" y="0"/>
                  </a:moveTo>
                  <a:lnTo>
                    <a:pt x="1498172" y="0"/>
                  </a:lnTo>
                  <a:lnTo>
                    <a:pt x="1872714" y="374543"/>
                  </a:lnTo>
                  <a:lnTo>
                    <a:pt x="1498172" y="749085"/>
                  </a:lnTo>
                  <a:lnTo>
                    <a:pt x="0" y="749085"/>
                  </a:lnTo>
                  <a:lnTo>
                    <a:pt x="374543" y="374543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solidFill>
                <a:srgbClr val="1F6B3F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38551" tIns="21336" rIns="395878" bIns="21336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kern="1200">
                  <a:solidFill>
                    <a:schemeClr val="tx1"/>
                  </a:solidFill>
                  <a:latin typeface="Aptos" panose="020B0004020202020204" pitchFamily="34" charset="0"/>
                </a:rPr>
                <a:t>ANALYZE</a:t>
              </a:r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1597D456-90EA-99BE-4367-AE8A47A60B43}"/>
                </a:ext>
              </a:extLst>
            </p:cNvPr>
            <p:cNvSpPr/>
            <p:nvPr/>
          </p:nvSpPr>
          <p:spPr>
            <a:xfrm>
              <a:off x="4873556" y="310225"/>
              <a:ext cx="1872714" cy="311944"/>
            </a:xfrm>
            <a:custGeom>
              <a:avLst/>
              <a:gdLst>
                <a:gd name="connsiteX0" fmla="*/ 0 w 1872714"/>
                <a:gd name="connsiteY0" fmla="*/ 0 h 749085"/>
                <a:gd name="connsiteX1" fmla="*/ 1498172 w 1872714"/>
                <a:gd name="connsiteY1" fmla="*/ 0 h 749085"/>
                <a:gd name="connsiteX2" fmla="*/ 1872714 w 1872714"/>
                <a:gd name="connsiteY2" fmla="*/ 374543 h 749085"/>
                <a:gd name="connsiteX3" fmla="*/ 1498172 w 1872714"/>
                <a:gd name="connsiteY3" fmla="*/ 749085 h 749085"/>
                <a:gd name="connsiteX4" fmla="*/ 0 w 1872714"/>
                <a:gd name="connsiteY4" fmla="*/ 749085 h 749085"/>
                <a:gd name="connsiteX5" fmla="*/ 374543 w 1872714"/>
                <a:gd name="connsiteY5" fmla="*/ 374543 h 749085"/>
                <a:gd name="connsiteX6" fmla="*/ 0 w 1872714"/>
                <a:gd name="connsiteY6" fmla="*/ 0 h 749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72714" h="749085">
                  <a:moveTo>
                    <a:pt x="0" y="0"/>
                  </a:moveTo>
                  <a:lnTo>
                    <a:pt x="1498172" y="0"/>
                  </a:lnTo>
                  <a:lnTo>
                    <a:pt x="1872714" y="374543"/>
                  </a:lnTo>
                  <a:lnTo>
                    <a:pt x="1498172" y="749085"/>
                  </a:lnTo>
                  <a:lnTo>
                    <a:pt x="0" y="749085"/>
                  </a:lnTo>
                  <a:lnTo>
                    <a:pt x="374543" y="3745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6B3F"/>
            </a:solidFill>
            <a:ln>
              <a:solidFill>
                <a:srgbClr val="1F6B3F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38551" tIns="21336" rIns="395878" bIns="21336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kern="1200">
                  <a:solidFill>
                    <a:schemeClr val="bg1"/>
                  </a:solidFill>
                  <a:latin typeface="Aptos" panose="020B0004020202020204" pitchFamily="34" charset="0"/>
                </a:rPr>
                <a:t>IMPROVE</a:t>
              </a:r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E8D58611-B600-4BF1-CB64-E2807D0260FA}"/>
                </a:ext>
              </a:extLst>
            </p:cNvPr>
            <p:cNvSpPr/>
            <p:nvPr/>
          </p:nvSpPr>
          <p:spPr>
            <a:xfrm>
              <a:off x="6389000" y="310225"/>
              <a:ext cx="1872714" cy="311944"/>
            </a:xfrm>
            <a:custGeom>
              <a:avLst/>
              <a:gdLst>
                <a:gd name="connsiteX0" fmla="*/ 0 w 1872714"/>
                <a:gd name="connsiteY0" fmla="*/ 0 h 749085"/>
                <a:gd name="connsiteX1" fmla="*/ 1498172 w 1872714"/>
                <a:gd name="connsiteY1" fmla="*/ 0 h 749085"/>
                <a:gd name="connsiteX2" fmla="*/ 1872714 w 1872714"/>
                <a:gd name="connsiteY2" fmla="*/ 374543 h 749085"/>
                <a:gd name="connsiteX3" fmla="*/ 1498172 w 1872714"/>
                <a:gd name="connsiteY3" fmla="*/ 749085 h 749085"/>
                <a:gd name="connsiteX4" fmla="*/ 0 w 1872714"/>
                <a:gd name="connsiteY4" fmla="*/ 749085 h 749085"/>
                <a:gd name="connsiteX5" fmla="*/ 374543 w 1872714"/>
                <a:gd name="connsiteY5" fmla="*/ 374543 h 749085"/>
                <a:gd name="connsiteX6" fmla="*/ 0 w 1872714"/>
                <a:gd name="connsiteY6" fmla="*/ 0 h 749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72714" h="749085">
                  <a:moveTo>
                    <a:pt x="0" y="0"/>
                  </a:moveTo>
                  <a:lnTo>
                    <a:pt x="1498172" y="0"/>
                  </a:lnTo>
                  <a:lnTo>
                    <a:pt x="1872714" y="374543"/>
                  </a:lnTo>
                  <a:lnTo>
                    <a:pt x="1498172" y="749085"/>
                  </a:lnTo>
                  <a:lnTo>
                    <a:pt x="0" y="749085"/>
                  </a:lnTo>
                  <a:lnTo>
                    <a:pt x="374543" y="374543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solidFill>
                <a:srgbClr val="1F6B3F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38551" tIns="21336" rIns="395878" bIns="21336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kern="1200">
                  <a:solidFill>
                    <a:schemeClr val="tx1"/>
                  </a:solidFill>
                  <a:latin typeface="Aptos" panose="020B0004020202020204" pitchFamily="34" charset="0"/>
                </a:rPr>
                <a:t>CONTROL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7547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g2c43d77b96f_0_0"/>
          <p:cNvSpPr/>
          <p:nvPr/>
        </p:nvSpPr>
        <p:spPr>
          <a:xfrm>
            <a:off x="8763012" y="3943171"/>
            <a:ext cx="380988" cy="11999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80" tIns="34280" rIns="34280" bIns="34280" anchor="ctr" anchorCtr="0">
            <a:noAutofit/>
          </a:bodyPr>
          <a:lstStyle/>
          <a:p>
            <a:endParaRPr sz="197">
              <a:solidFill>
                <a:schemeClr val="tx1"/>
              </a:solidFill>
              <a:latin typeface="Red Hat Display" panose="020B0604020202020204" charset="0"/>
              <a:ea typeface="Red Hat Display" panose="020B0604020202020204" charset="0"/>
              <a:cs typeface="Red Hat Display" panose="020B0604020202020204" charset="0"/>
            </a:endParaRPr>
          </a:p>
        </p:txBody>
      </p:sp>
      <p:sp>
        <p:nvSpPr>
          <p:cNvPr id="28" name="Google Shape;43;g2c43d77b96f_0_22">
            <a:extLst>
              <a:ext uri="{FF2B5EF4-FFF2-40B4-BE49-F238E27FC236}">
                <a16:creationId xmlns:a16="http://schemas.microsoft.com/office/drawing/2014/main" id="{34577526-4776-9390-3544-EE3D6EF99616}"/>
              </a:ext>
            </a:extLst>
          </p:cNvPr>
          <p:cNvSpPr/>
          <p:nvPr/>
        </p:nvSpPr>
        <p:spPr>
          <a:xfrm>
            <a:off x="2331218" y="565870"/>
            <a:ext cx="4481564" cy="574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>
              <a:buClr>
                <a:srgbClr val="007042"/>
              </a:buClr>
              <a:buSzPts val="12800"/>
            </a:pPr>
            <a:r>
              <a:rPr lang="en-US" sz="2400" b="1">
                <a:solidFill>
                  <a:srgbClr val="007042"/>
                </a:solidFill>
                <a:latin typeface="Arial" panose="020B0604020202020204" pitchFamily="34" charset="0"/>
                <a:ea typeface="Red Hat Display" panose="020B0604020202020204" charset="0"/>
                <a:cs typeface="Arial" panose="020B0604020202020204" pitchFamily="34" charset="0"/>
                <a:sym typeface="Red Hat Display Black"/>
              </a:rPr>
              <a:t>Risk Response Matrix</a:t>
            </a:r>
            <a:endParaRPr lang="en-US" sz="2400" b="1">
              <a:solidFill>
                <a:srgbClr val="007042"/>
              </a:solidFill>
              <a:latin typeface="Arial" panose="020B0604020202020204" pitchFamily="34" charset="0"/>
              <a:ea typeface="Red Hat Display" panose="020B0604020202020204" charset="0"/>
              <a:cs typeface="Arial" panose="020B0604020202020204" pitchFamily="34" charset="0"/>
              <a:sym typeface="Calibri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3167092-6FC1-BEA4-4BC3-536B2141E7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4269716"/>
              </p:ext>
            </p:extLst>
          </p:nvPr>
        </p:nvGraphicFramePr>
        <p:xfrm>
          <a:off x="539015" y="1018177"/>
          <a:ext cx="8124925" cy="3844939"/>
        </p:xfrm>
        <a:graphic>
          <a:graphicData uri="http://schemas.openxmlformats.org/drawingml/2006/table">
            <a:tbl>
              <a:tblPr>
                <a:tableStyleId>{16D9F66E-5EB9-4882-86FB-DCBF35E3C3E4}</a:tableStyleId>
              </a:tblPr>
              <a:tblGrid>
                <a:gridCol w="1486305">
                  <a:extLst>
                    <a:ext uri="{9D8B030D-6E8A-4147-A177-3AD203B41FA5}">
                      <a16:colId xmlns:a16="http://schemas.microsoft.com/office/drawing/2014/main" val="326859192"/>
                    </a:ext>
                  </a:extLst>
                </a:gridCol>
                <a:gridCol w="2958160">
                  <a:extLst>
                    <a:ext uri="{9D8B030D-6E8A-4147-A177-3AD203B41FA5}">
                      <a16:colId xmlns:a16="http://schemas.microsoft.com/office/drawing/2014/main" val="2713644274"/>
                    </a:ext>
                  </a:extLst>
                </a:gridCol>
                <a:gridCol w="3680460">
                  <a:extLst>
                    <a:ext uri="{9D8B030D-6E8A-4147-A177-3AD203B41FA5}">
                      <a16:colId xmlns:a16="http://schemas.microsoft.com/office/drawing/2014/main" val="1507984479"/>
                    </a:ext>
                  </a:extLst>
                </a:gridCol>
              </a:tblGrid>
              <a:tr h="17477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ln>
                            <a:noFill/>
                          </a:ln>
                          <a:effectLst/>
                        </a:rPr>
                        <a:t>Risk </a:t>
                      </a:r>
                      <a:endParaRPr lang="en-US" sz="1100" b="1" i="0" u="none" strike="noStrike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Red Hat Display" panose="020B0604020202020204" charset="0"/>
                        <a:ea typeface="Red Hat Display" panose="020B0604020202020204" charset="0"/>
                        <a:cs typeface="Red Hat Display" panose="020B0604020202020204" charset="0"/>
                      </a:endParaRPr>
                    </a:p>
                  </a:txBody>
                  <a:tcPr marL="3571" marR="3571" marT="357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ln>
                            <a:noFill/>
                          </a:ln>
                          <a:effectLst/>
                        </a:rPr>
                        <a:t>Risk Event</a:t>
                      </a:r>
                      <a:endParaRPr lang="en-US" sz="1100" b="1" i="0" u="none" strike="noStrike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Red Hat Display" panose="020B0604020202020204" charset="0"/>
                        <a:ea typeface="Red Hat Display" panose="020B0604020202020204" charset="0"/>
                        <a:cs typeface="Red Hat Display" panose="020B0604020202020204" charset="0"/>
                      </a:endParaRPr>
                    </a:p>
                  </a:txBody>
                  <a:tcPr marL="3571" marR="3571" marT="357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ln>
                            <a:noFill/>
                          </a:ln>
                          <a:effectLst/>
                        </a:rPr>
                        <a:t>Risk Response</a:t>
                      </a:r>
                      <a:endParaRPr lang="en-US" sz="1100" b="1" i="0" u="none" strike="noStrike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Red Hat Display" panose="020B0604020202020204" charset="0"/>
                        <a:ea typeface="Red Hat Display" panose="020B0604020202020204" charset="0"/>
                        <a:cs typeface="Red Hat Display" panose="020B0604020202020204" charset="0"/>
                      </a:endParaRPr>
                    </a:p>
                  </a:txBody>
                  <a:tcPr marL="3571" marR="3571" marT="3571" marB="0" anchor="ctr"/>
                </a:tc>
                <a:extLst>
                  <a:ext uri="{0D108BD9-81ED-4DB2-BD59-A6C34878D82A}">
                    <a16:rowId xmlns:a16="http://schemas.microsoft.com/office/drawing/2014/main" val="1096324513"/>
                  </a:ext>
                </a:extLst>
              </a:tr>
              <a:tr h="34954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u="none" strike="noStrike">
                          <a:ln>
                            <a:noFill/>
                          </a:ln>
                          <a:effectLst/>
                        </a:rPr>
                        <a:t>1. Technical Risks</a:t>
                      </a:r>
                      <a:endParaRPr lang="en-US" sz="1100" b="1" i="0" u="none" strike="noStrike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Red Hat Display" panose="020B0604020202020204" charset="0"/>
                        <a:ea typeface="Red Hat Display" panose="020B0604020202020204" charset="0"/>
                        <a:cs typeface="Red Hat Display" panose="020B0604020202020204" charset="0"/>
                      </a:endParaRPr>
                    </a:p>
                  </a:txBody>
                  <a:tcPr marL="3571" marR="3571" marT="3571" marB="0" anchor="ctr"/>
                </a:tc>
                <a:tc>
                  <a:txBody>
                    <a:bodyPr/>
                    <a:lstStyle/>
                    <a:p>
                      <a:pPr marL="171450" lvl="1" indent="-171450" algn="l" fontAlgn="b">
                        <a:buFont typeface="Wingdings" panose="05000000000000000000" pitchFamily="2" charset="2"/>
                        <a:buChar char="Ø"/>
                      </a:pPr>
                      <a:r>
                        <a:rPr lang="en-US" sz="1100" u="none" strike="noStrike">
                          <a:ln>
                            <a:noFill/>
                          </a:ln>
                          <a:effectLst/>
                        </a:rPr>
                        <a:t>System failures or bugs</a:t>
                      </a:r>
                      <a:endParaRPr lang="en-US" sz="1100" b="0" i="0" u="none" strike="noStrike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Red Hat Display" panose="020B0604020202020204" charset="0"/>
                        <a:ea typeface="Red Hat Display" panose="020B0604020202020204" charset="0"/>
                        <a:cs typeface="Red Hat Display" panose="020B0604020202020204" charset="0"/>
                      </a:endParaRPr>
                    </a:p>
                  </a:txBody>
                  <a:tcPr marL="3571" marR="3571" marT="3571" marB="0" anchor="ctr"/>
                </a:tc>
                <a:tc>
                  <a:txBody>
                    <a:bodyPr/>
                    <a:lstStyle/>
                    <a:p>
                      <a:pPr marL="171450" lvl="2" indent="-171450" algn="l" fontAlgn="b">
                        <a:buFont typeface="Wingdings" panose="05000000000000000000" pitchFamily="2" charset="2"/>
                        <a:buChar char="q"/>
                      </a:pPr>
                      <a:r>
                        <a:rPr lang="en-US" sz="1100" u="none" strike="noStrike">
                          <a:ln>
                            <a:noFill/>
                          </a:ln>
                          <a:effectLst/>
                        </a:rPr>
                        <a:t>Regular software updates, rigorous testing before deployment</a:t>
                      </a:r>
                      <a:endParaRPr lang="en-US" sz="1100" b="0" i="0" u="none" strike="noStrike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Red Hat Display" panose="020B0604020202020204" charset="0"/>
                        <a:ea typeface="Red Hat Display" panose="020B0604020202020204" charset="0"/>
                        <a:cs typeface="Red Hat Display" panose="020B0604020202020204" charset="0"/>
                      </a:endParaRPr>
                    </a:p>
                  </a:txBody>
                  <a:tcPr marL="3571" marR="3571" marT="3571" marB="0" anchor="ctr"/>
                </a:tc>
                <a:extLst>
                  <a:ext uri="{0D108BD9-81ED-4DB2-BD59-A6C34878D82A}">
                    <a16:rowId xmlns:a16="http://schemas.microsoft.com/office/drawing/2014/main" val="3872569417"/>
                  </a:ext>
                </a:extLst>
              </a:tr>
              <a:tr h="349540">
                <a:tc>
                  <a:txBody>
                    <a:bodyPr/>
                    <a:lstStyle/>
                    <a:p>
                      <a:pPr algn="l" fontAlgn="b"/>
                      <a:endParaRPr lang="en-US" sz="1100" b="1" i="0" u="none" strike="noStrike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Red Hat Display" panose="020B0604020202020204" charset="0"/>
                        <a:ea typeface="Red Hat Display" panose="020B0604020202020204" charset="0"/>
                        <a:cs typeface="Red Hat Display" panose="020B0604020202020204" charset="0"/>
                      </a:endParaRPr>
                    </a:p>
                  </a:txBody>
                  <a:tcPr marL="3571" marR="3571" marT="3571" marB="0" anchor="ctr"/>
                </a:tc>
                <a:tc>
                  <a:txBody>
                    <a:bodyPr/>
                    <a:lstStyle/>
                    <a:p>
                      <a:pPr marL="171450" lvl="1" indent="-171450" algn="l" fontAlgn="b">
                        <a:buFont typeface="Wingdings" panose="05000000000000000000" pitchFamily="2" charset="2"/>
                        <a:buChar char="Ø"/>
                      </a:pPr>
                      <a:r>
                        <a:rPr lang="en-US" sz="1100" u="none" strike="noStrike">
                          <a:ln>
                            <a:noFill/>
                          </a:ln>
                          <a:effectLst/>
                        </a:rPr>
                        <a:t>Integration issues with existing systems (e.g., POS, inventory management)</a:t>
                      </a:r>
                      <a:endParaRPr lang="en-US" sz="1100" b="0" i="0" u="none" strike="noStrike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Red Hat Display" panose="020B0604020202020204" charset="0"/>
                        <a:ea typeface="Red Hat Display" panose="020B0604020202020204" charset="0"/>
                        <a:cs typeface="Red Hat Display" panose="020B0604020202020204" charset="0"/>
                      </a:endParaRPr>
                    </a:p>
                  </a:txBody>
                  <a:tcPr marL="3571" marR="3571" marT="3571" marB="0" anchor="ctr"/>
                </a:tc>
                <a:tc>
                  <a:txBody>
                    <a:bodyPr/>
                    <a:lstStyle/>
                    <a:p>
                      <a:pPr marL="171450" lvl="2" indent="-171450" algn="l" fontAlgn="b">
                        <a:buFont typeface="Wingdings" panose="05000000000000000000" pitchFamily="2" charset="2"/>
                        <a:buChar char="q"/>
                      </a:pPr>
                      <a:r>
                        <a:rPr lang="en-US" sz="1100" u="none" strike="noStrike">
                          <a:ln>
                            <a:noFill/>
                          </a:ln>
                          <a:effectLst/>
                        </a:rPr>
                        <a:t>Conduct thorough compatibility testing and have backup systems in place.</a:t>
                      </a:r>
                      <a:endParaRPr lang="en-US" sz="1100" b="0" i="0" u="none" strike="noStrike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Red Hat Display" panose="020B0604020202020204" charset="0"/>
                        <a:ea typeface="Red Hat Display" panose="020B0604020202020204" charset="0"/>
                        <a:cs typeface="Red Hat Display" panose="020B0604020202020204" charset="0"/>
                      </a:endParaRPr>
                    </a:p>
                  </a:txBody>
                  <a:tcPr marL="3571" marR="3571" marT="3571" marB="0" anchor="ctr"/>
                </a:tc>
                <a:extLst>
                  <a:ext uri="{0D108BD9-81ED-4DB2-BD59-A6C34878D82A}">
                    <a16:rowId xmlns:a16="http://schemas.microsoft.com/office/drawing/2014/main" val="3662550163"/>
                  </a:ext>
                </a:extLst>
              </a:tr>
              <a:tr h="34954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u="none" strike="noStrike">
                          <a:ln>
                            <a:noFill/>
                          </a:ln>
                          <a:effectLst/>
                        </a:rPr>
                        <a:t>2. Operational Risks</a:t>
                      </a:r>
                      <a:endParaRPr lang="en-US" sz="1100" b="1" i="0" u="none" strike="noStrike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Red Hat Display" panose="020B0604020202020204" charset="0"/>
                        <a:ea typeface="Red Hat Display" panose="020B0604020202020204" charset="0"/>
                        <a:cs typeface="Red Hat Display" panose="020B0604020202020204" charset="0"/>
                      </a:endParaRPr>
                    </a:p>
                  </a:txBody>
                  <a:tcPr marL="3571" marR="3571" marT="3571" marB="0" anchor="ctr"/>
                </a:tc>
                <a:tc>
                  <a:txBody>
                    <a:bodyPr/>
                    <a:lstStyle/>
                    <a:p>
                      <a:pPr marL="171450" lvl="1" indent="-171450" algn="l" fontAlgn="b">
                        <a:buFont typeface="Wingdings" panose="05000000000000000000" pitchFamily="2" charset="2"/>
                        <a:buChar char="Ø"/>
                      </a:pPr>
                      <a:r>
                        <a:rPr lang="en-US" sz="1100" u="none" strike="noStrike">
                          <a:ln>
                            <a:noFill/>
                          </a:ln>
                          <a:effectLst/>
                        </a:rPr>
                        <a:t>User interface difficulties leading to customer frustration</a:t>
                      </a:r>
                      <a:endParaRPr lang="en-US" sz="1100" b="0" i="0" u="none" strike="noStrike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Red Hat Display" panose="020B0604020202020204" charset="0"/>
                        <a:ea typeface="Red Hat Display" panose="020B0604020202020204" charset="0"/>
                        <a:cs typeface="Red Hat Display" panose="020B0604020202020204" charset="0"/>
                      </a:endParaRPr>
                    </a:p>
                  </a:txBody>
                  <a:tcPr marL="3571" marR="3571" marT="3571" marB="0" anchor="ctr"/>
                </a:tc>
                <a:tc>
                  <a:txBody>
                    <a:bodyPr/>
                    <a:lstStyle/>
                    <a:p>
                      <a:pPr marL="171450" lvl="2" indent="-171450" algn="l" fontAlgn="b">
                        <a:buFont typeface="Wingdings" panose="05000000000000000000" pitchFamily="2" charset="2"/>
                        <a:buChar char="q"/>
                      </a:pPr>
                      <a:r>
                        <a:rPr lang="en-US" sz="1100" u="none" strike="noStrike">
                          <a:ln>
                            <a:noFill/>
                          </a:ln>
                          <a:effectLst/>
                        </a:rPr>
                        <a:t>Design user-friendly interfaces, provide clear instructions, and assistance from staff</a:t>
                      </a:r>
                      <a:endParaRPr lang="en-US" sz="1100" b="0" i="0" u="none" strike="noStrike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Red Hat Display" panose="020B0604020202020204" charset="0"/>
                        <a:ea typeface="Red Hat Display" panose="020B0604020202020204" charset="0"/>
                        <a:cs typeface="Red Hat Display" panose="020B0604020202020204" charset="0"/>
                      </a:endParaRPr>
                    </a:p>
                  </a:txBody>
                  <a:tcPr marL="3571" marR="3571" marT="3571" marB="0" anchor="ctr"/>
                </a:tc>
                <a:extLst>
                  <a:ext uri="{0D108BD9-81ED-4DB2-BD59-A6C34878D82A}">
                    <a16:rowId xmlns:a16="http://schemas.microsoft.com/office/drawing/2014/main" val="808520420"/>
                  </a:ext>
                </a:extLst>
              </a:tr>
              <a:tr h="349540">
                <a:tc>
                  <a:txBody>
                    <a:bodyPr/>
                    <a:lstStyle/>
                    <a:p>
                      <a:pPr algn="l" fontAlgn="b"/>
                      <a:endParaRPr lang="en-US" sz="1100" b="1" i="0" u="none" strike="noStrike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Red Hat Display" panose="020B0604020202020204" charset="0"/>
                        <a:ea typeface="Red Hat Display" panose="020B0604020202020204" charset="0"/>
                        <a:cs typeface="Red Hat Display" panose="020B0604020202020204" charset="0"/>
                      </a:endParaRPr>
                    </a:p>
                  </a:txBody>
                  <a:tcPr marL="3571" marR="3571" marT="3571" marB="0" anchor="ctr"/>
                </a:tc>
                <a:tc>
                  <a:txBody>
                    <a:bodyPr/>
                    <a:lstStyle/>
                    <a:p>
                      <a:pPr marL="171450" lvl="1" indent="-171450" algn="l" fontAlgn="b">
                        <a:buFont typeface="Wingdings" panose="05000000000000000000" pitchFamily="2" charset="2"/>
                        <a:buChar char="Ø"/>
                      </a:pPr>
                      <a:r>
                        <a:rPr lang="en-US" sz="1100" u="none" strike="noStrike">
                          <a:ln>
                            <a:noFill/>
                          </a:ln>
                          <a:effectLst/>
                        </a:rPr>
                        <a:t>Increased queue times during peak hours</a:t>
                      </a:r>
                      <a:endParaRPr lang="en-US" sz="1100" b="0" i="0" u="none" strike="noStrike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Red Hat Display" panose="020B0604020202020204" charset="0"/>
                        <a:ea typeface="Red Hat Display" panose="020B0604020202020204" charset="0"/>
                        <a:cs typeface="Red Hat Display" panose="020B0604020202020204" charset="0"/>
                      </a:endParaRPr>
                    </a:p>
                  </a:txBody>
                  <a:tcPr marL="3571" marR="3571" marT="3571" marB="0" anchor="ctr"/>
                </a:tc>
                <a:tc>
                  <a:txBody>
                    <a:bodyPr/>
                    <a:lstStyle/>
                    <a:p>
                      <a:pPr marL="171450" lvl="2" indent="-171450" algn="l" fontAlgn="b">
                        <a:buFont typeface="Wingdings" panose="05000000000000000000" pitchFamily="2" charset="2"/>
                        <a:buChar char="q"/>
                      </a:pPr>
                      <a:r>
                        <a:rPr lang="en-US" sz="1100" u="none" strike="noStrike">
                          <a:ln>
                            <a:noFill/>
                          </a:ln>
                          <a:effectLst/>
                        </a:rPr>
                        <a:t>Optimize kiosk placement, monitor usage patterns, and adjust staffing levels as needed.</a:t>
                      </a:r>
                      <a:endParaRPr lang="en-US" sz="1100" b="0" i="0" u="none" strike="noStrike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Red Hat Display" panose="020B0604020202020204" charset="0"/>
                        <a:ea typeface="Red Hat Display" panose="020B0604020202020204" charset="0"/>
                        <a:cs typeface="Red Hat Display" panose="020B0604020202020204" charset="0"/>
                      </a:endParaRPr>
                    </a:p>
                  </a:txBody>
                  <a:tcPr marL="3571" marR="3571" marT="3571" marB="0" anchor="ctr"/>
                </a:tc>
                <a:extLst>
                  <a:ext uri="{0D108BD9-81ED-4DB2-BD59-A6C34878D82A}">
                    <a16:rowId xmlns:a16="http://schemas.microsoft.com/office/drawing/2014/main" val="2603096368"/>
                  </a:ext>
                </a:extLst>
              </a:tr>
              <a:tr h="34954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u="none" strike="noStrike">
                          <a:ln>
                            <a:noFill/>
                          </a:ln>
                          <a:effectLst/>
                        </a:rPr>
                        <a:t>3. Financial Risks</a:t>
                      </a:r>
                      <a:endParaRPr lang="en-US" sz="1100" b="1" i="0" u="none" strike="noStrike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Red Hat Display" panose="020B0604020202020204" charset="0"/>
                        <a:ea typeface="Red Hat Display" panose="020B0604020202020204" charset="0"/>
                        <a:cs typeface="Red Hat Display" panose="020B0604020202020204" charset="0"/>
                      </a:endParaRPr>
                    </a:p>
                  </a:txBody>
                  <a:tcPr marL="3571" marR="3571" marT="3571" marB="0" anchor="ctr"/>
                </a:tc>
                <a:tc>
                  <a:txBody>
                    <a:bodyPr/>
                    <a:lstStyle/>
                    <a:p>
                      <a:pPr marL="171450" lvl="1" indent="-171450" algn="l" fontAlgn="b">
                        <a:buFont typeface="Wingdings" panose="05000000000000000000" pitchFamily="2" charset="2"/>
                        <a:buChar char="Ø"/>
                      </a:pPr>
                      <a:r>
                        <a:rPr lang="en-US" sz="1100" u="none" strike="noStrike">
                          <a:ln>
                            <a:noFill/>
                          </a:ln>
                          <a:effectLst/>
                        </a:rPr>
                        <a:t>High initial investment costs</a:t>
                      </a:r>
                      <a:endParaRPr lang="en-US" sz="1100" b="0" i="0" u="none" strike="noStrike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Red Hat Display" panose="020B0604020202020204" charset="0"/>
                        <a:ea typeface="Red Hat Display" panose="020B0604020202020204" charset="0"/>
                        <a:cs typeface="Red Hat Display" panose="020B0604020202020204" charset="0"/>
                      </a:endParaRPr>
                    </a:p>
                  </a:txBody>
                  <a:tcPr marL="3571" marR="3571" marT="3571" marB="0" anchor="ctr"/>
                </a:tc>
                <a:tc>
                  <a:txBody>
                    <a:bodyPr/>
                    <a:lstStyle/>
                    <a:p>
                      <a:pPr marL="171450" lvl="2" indent="-171450" algn="l" fontAlgn="b">
                        <a:buFont typeface="Wingdings" panose="05000000000000000000" pitchFamily="2" charset="2"/>
                        <a:buChar char="q"/>
                      </a:pPr>
                      <a:r>
                        <a:rPr lang="en-US" sz="1100" u="none" strike="noStrike">
                          <a:ln>
                            <a:noFill/>
                          </a:ln>
                          <a:effectLst/>
                        </a:rPr>
                        <a:t>Perform cost-benefit analysis and pilot the kiosk in select locations before full rollout.</a:t>
                      </a:r>
                      <a:endParaRPr lang="en-US" sz="1100" b="0" i="0" u="none" strike="noStrike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Red Hat Display" panose="020B0604020202020204" charset="0"/>
                        <a:ea typeface="Red Hat Display" panose="020B0604020202020204" charset="0"/>
                        <a:cs typeface="Red Hat Display" panose="020B0604020202020204" charset="0"/>
                      </a:endParaRPr>
                    </a:p>
                  </a:txBody>
                  <a:tcPr marL="3571" marR="3571" marT="3571" marB="0" anchor="ctr"/>
                </a:tc>
                <a:extLst>
                  <a:ext uri="{0D108BD9-81ED-4DB2-BD59-A6C34878D82A}">
                    <a16:rowId xmlns:a16="http://schemas.microsoft.com/office/drawing/2014/main" val="62453632"/>
                  </a:ext>
                </a:extLst>
              </a:tr>
              <a:tr h="349540">
                <a:tc>
                  <a:txBody>
                    <a:bodyPr/>
                    <a:lstStyle/>
                    <a:p>
                      <a:pPr algn="l" fontAlgn="b"/>
                      <a:endParaRPr lang="en-US" sz="1100" b="1" i="0" u="none" strike="noStrike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Red Hat Display" panose="020B0604020202020204" charset="0"/>
                        <a:ea typeface="Red Hat Display" panose="020B0604020202020204" charset="0"/>
                        <a:cs typeface="Red Hat Display" panose="020B0604020202020204" charset="0"/>
                      </a:endParaRPr>
                    </a:p>
                  </a:txBody>
                  <a:tcPr marL="3571" marR="3571" marT="3571" marB="0" anchor="ctr"/>
                </a:tc>
                <a:tc>
                  <a:txBody>
                    <a:bodyPr/>
                    <a:lstStyle/>
                    <a:p>
                      <a:pPr marL="171450" lvl="1" indent="-171450" algn="l" fontAlgn="b">
                        <a:buFont typeface="Wingdings" panose="05000000000000000000" pitchFamily="2" charset="2"/>
                        <a:buChar char="Ø"/>
                      </a:pPr>
                      <a:r>
                        <a:rPr lang="en-US" sz="1100" u="none" strike="noStrike">
                          <a:ln>
                            <a:noFill/>
                          </a:ln>
                          <a:effectLst/>
                        </a:rPr>
                        <a:t>Potential for reduced in-store sales due to customer dissatisfaction</a:t>
                      </a:r>
                      <a:endParaRPr lang="en-US" sz="1100" b="0" i="0" u="none" strike="noStrike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Red Hat Display" panose="020B0604020202020204" charset="0"/>
                        <a:ea typeface="Red Hat Display" panose="020B0604020202020204" charset="0"/>
                        <a:cs typeface="Red Hat Display" panose="020B0604020202020204" charset="0"/>
                      </a:endParaRPr>
                    </a:p>
                  </a:txBody>
                  <a:tcPr marL="3571" marR="3571" marT="3571" marB="0" anchor="ctr"/>
                </a:tc>
                <a:tc>
                  <a:txBody>
                    <a:bodyPr/>
                    <a:lstStyle/>
                    <a:p>
                      <a:pPr marL="171450" lvl="2" indent="-171450" algn="l" fontAlgn="b">
                        <a:buFont typeface="Wingdings" panose="05000000000000000000" pitchFamily="2" charset="2"/>
                        <a:buChar char="q"/>
                      </a:pPr>
                      <a:r>
                        <a:rPr lang="en-US" sz="1100" u="none" strike="noStrike">
                          <a:ln>
                            <a:noFill/>
                          </a:ln>
                          <a:effectLst/>
                        </a:rPr>
                        <a:t>Continuously gather feedback and make necessary adjustments promptly.</a:t>
                      </a:r>
                      <a:endParaRPr lang="en-US" sz="1100" b="0" i="0" u="none" strike="noStrike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Red Hat Display" panose="020B0604020202020204" charset="0"/>
                        <a:ea typeface="Red Hat Display" panose="020B0604020202020204" charset="0"/>
                        <a:cs typeface="Red Hat Display" panose="020B0604020202020204" charset="0"/>
                      </a:endParaRPr>
                    </a:p>
                  </a:txBody>
                  <a:tcPr marL="3571" marR="3571" marT="3571" marB="0" anchor="ctr"/>
                </a:tc>
                <a:extLst>
                  <a:ext uri="{0D108BD9-81ED-4DB2-BD59-A6C34878D82A}">
                    <a16:rowId xmlns:a16="http://schemas.microsoft.com/office/drawing/2014/main" val="467248451"/>
                  </a:ext>
                </a:extLst>
              </a:tr>
              <a:tr h="524309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u="none" strike="noStrike">
                          <a:ln>
                            <a:noFill/>
                          </a:ln>
                          <a:effectLst/>
                        </a:rPr>
                        <a:t>4. Customer Risks</a:t>
                      </a:r>
                      <a:endParaRPr lang="en-US" sz="1100" b="1" i="0" u="none" strike="noStrike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Red Hat Display" panose="020B0604020202020204" charset="0"/>
                        <a:ea typeface="Red Hat Display" panose="020B0604020202020204" charset="0"/>
                        <a:cs typeface="Red Hat Display" panose="020B0604020202020204" charset="0"/>
                      </a:endParaRPr>
                    </a:p>
                  </a:txBody>
                  <a:tcPr marL="3571" marR="3571" marT="3571" marB="0" anchor="ctr"/>
                </a:tc>
                <a:tc>
                  <a:txBody>
                    <a:bodyPr/>
                    <a:lstStyle/>
                    <a:p>
                      <a:pPr marL="171450" lvl="1" indent="-171450" algn="l" fontAlgn="b">
                        <a:buFont typeface="Wingdings" panose="05000000000000000000" pitchFamily="2" charset="2"/>
                        <a:buChar char="Ø"/>
                      </a:pPr>
                      <a:r>
                        <a:rPr lang="en-US" sz="1100" u="none" strike="noStrike">
                          <a:ln>
                            <a:noFill/>
                          </a:ln>
                          <a:effectLst/>
                        </a:rPr>
                        <a:t>Customers preferring traditional checkout methods</a:t>
                      </a:r>
                      <a:endParaRPr lang="en-US" sz="1100" b="0" i="0" u="none" strike="noStrike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Red Hat Display" panose="020B0604020202020204" charset="0"/>
                        <a:ea typeface="Red Hat Display" panose="020B0604020202020204" charset="0"/>
                        <a:cs typeface="Red Hat Display" panose="020B0604020202020204" charset="0"/>
                      </a:endParaRPr>
                    </a:p>
                  </a:txBody>
                  <a:tcPr marL="3571" marR="3571" marT="3571" marB="0" anchor="ctr"/>
                </a:tc>
                <a:tc>
                  <a:txBody>
                    <a:bodyPr/>
                    <a:lstStyle/>
                    <a:p>
                      <a:pPr marL="171450" lvl="2" indent="-171450" algn="l" fontAlgn="b">
                        <a:buFont typeface="Wingdings" panose="05000000000000000000" pitchFamily="2" charset="2"/>
                        <a:buChar char="q"/>
                      </a:pPr>
                      <a:r>
                        <a:rPr lang="en-US" sz="1100" u="none" strike="noStrike">
                          <a:ln>
                            <a:noFill/>
                          </a:ln>
                          <a:effectLst/>
                        </a:rPr>
                        <a:t>Maintain traditional checkout options alongside kiosks, offer incentives for using the kiosk, and educate customers on benefits.</a:t>
                      </a:r>
                      <a:endParaRPr lang="en-US" sz="1100" b="0" i="0" u="none" strike="noStrike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Red Hat Display" panose="020B0604020202020204" charset="0"/>
                        <a:ea typeface="Red Hat Display" panose="020B0604020202020204" charset="0"/>
                        <a:cs typeface="Red Hat Display" panose="020B0604020202020204" charset="0"/>
                      </a:endParaRPr>
                    </a:p>
                  </a:txBody>
                  <a:tcPr marL="3571" marR="3571" marT="3571" marB="0" anchor="ctr"/>
                </a:tc>
                <a:extLst>
                  <a:ext uri="{0D108BD9-81ED-4DB2-BD59-A6C34878D82A}">
                    <a16:rowId xmlns:a16="http://schemas.microsoft.com/office/drawing/2014/main" val="1231902594"/>
                  </a:ext>
                </a:extLst>
              </a:tr>
              <a:tr h="349540">
                <a:tc>
                  <a:txBody>
                    <a:bodyPr/>
                    <a:lstStyle/>
                    <a:p>
                      <a:pPr algn="l" fontAlgn="b"/>
                      <a:endParaRPr lang="en-US" sz="1100" b="1" i="0" u="none" strike="noStrike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Red Hat Display" panose="020B0604020202020204" charset="0"/>
                        <a:ea typeface="Red Hat Display" panose="020B0604020202020204" charset="0"/>
                        <a:cs typeface="Red Hat Display" panose="020B0604020202020204" charset="0"/>
                      </a:endParaRPr>
                    </a:p>
                  </a:txBody>
                  <a:tcPr marL="3571" marR="3571" marT="3571" marB="0" anchor="ctr"/>
                </a:tc>
                <a:tc>
                  <a:txBody>
                    <a:bodyPr/>
                    <a:lstStyle/>
                    <a:p>
                      <a:pPr marL="171450" lvl="1" indent="-171450" algn="l" fontAlgn="b">
                        <a:buFont typeface="Wingdings" panose="05000000000000000000" pitchFamily="2" charset="2"/>
                        <a:buChar char="Ø"/>
                      </a:pPr>
                      <a:r>
                        <a:rPr lang="en-US" sz="1100" u="none" strike="noStrike">
                          <a:ln>
                            <a:noFill/>
                          </a:ln>
                          <a:effectLst/>
                        </a:rPr>
                        <a:t>Negative customer feedback</a:t>
                      </a:r>
                      <a:endParaRPr lang="en-US" sz="1100" b="0" i="0" u="none" strike="noStrike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Red Hat Display" panose="020B0604020202020204" charset="0"/>
                        <a:ea typeface="Red Hat Display" panose="020B0604020202020204" charset="0"/>
                        <a:cs typeface="Red Hat Display" panose="020B0604020202020204" charset="0"/>
                      </a:endParaRPr>
                    </a:p>
                  </a:txBody>
                  <a:tcPr marL="3571" marR="3571" marT="3571" marB="0" anchor="ctr"/>
                </a:tc>
                <a:tc>
                  <a:txBody>
                    <a:bodyPr/>
                    <a:lstStyle/>
                    <a:p>
                      <a:pPr marL="171450" lvl="2" indent="-171450" algn="l" fontAlgn="b">
                        <a:buFont typeface="Wingdings" panose="05000000000000000000" pitchFamily="2" charset="2"/>
                        <a:buChar char="q"/>
                      </a:pPr>
                      <a:r>
                        <a:rPr lang="en-US" sz="1100" u="none" strike="noStrike">
                          <a:ln>
                            <a:noFill/>
                          </a:ln>
                          <a:effectLst/>
                        </a:rPr>
                        <a:t>Set up a feedback mechanism, respond to concerns, and involve customers in the improvement process.</a:t>
                      </a:r>
                      <a:endParaRPr lang="en-US" sz="1100" b="0" i="0" u="none" strike="noStrike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Red Hat Display" panose="020B0604020202020204" charset="0"/>
                        <a:ea typeface="Red Hat Display" panose="020B0604020202020204" charset="0"/>
                        <a:cs typeface="Red Hat Display" panose="020B0604020202020204" charset="0"/>
                      </a:endParaRPr>
                    </a:p>
                  </a:txBody>
                  <a:tcPr marL="3571" marR="3571" marT="3571" marB="0" anchor="ctr"/>
                </a:tc>
                <a:extLst>
                  <a:ext uri="{0D108BD9-81ED-4DB2-BD59-A6C34878D82A}">
                    <a16:rowId xmlns:a16="http://schemas.microsoft.com/office/drawing/2014/main" val="217951765"/>
                  </a:ext>
                </a:extLst>
              </a:tr>
              <a:tr h="34954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u="none" strike="noStrike">
                          <a:ln>
                            <a:noFill/>
                          </a:ln>
                          <a:effectLst/>
                        </a:rPr>
                        <a:t>5. Employee Risks</a:t>
                      </a:r>
                      <a:endParaRPr lang="en-US" sz="1100" b="1" i="0" u="none" strike="noStrike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Red Hat Display" panose="020B0604020202020204" charset="0"/>
                        <a:ea typeface="Red Hat Display" panose="020B0604020202020204" charset="0"/>
                        <a:cs typeface="Red Hat Display" panose="020B0604020202020204" charset="0"/>
                      </a:endParaRPr>
                    </a:p>
                  </a:txBody>
                  <a:tcPr marL="3571" marR="3571" marT="3571" marB="0" anchor="ctr"/>
                </a:tc>
                <a:tc>
                  <a:txBody>
                    <a:bodyPr/>
                    <a:lstStyle/>
                    <a:p>
                      <a:pPr marL="171450" lvl="1" indent="-171450" algn="l" fontAlgn="b">
                        <a:buFont typeface="Wingdings" panose="05000000000000000000" pitchFamily="2" charset="2"/>
                        <a:buChar char="Ø"/>
                      </a:pPr>
                      <a:r>
                        <a:rPr lang="en-US" sz="1100" u="none" strike="noStrike">
                          <a:ln>
                            <a:noFill/>
                          </a:ln>
                          <a:effectLst/>
                        </a:rPr>
                        <a:t>Employee resistance to change</a:t>
                      </a:r>
                      <a:endParaRPr lang="en-US" sz="1100" b="0" i="0" u="none" strike="noStrike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Red Hat Display" panose="020B0604020202020204" charset="0"/>
                        <a:ea typeface="Red Hat Display" panose="020B0604020202020204" charset="0"/>
                        <a:cs typeface="Red Hat Display" panose="020B0604020202020204" charset="0"/>
                      </a:endParaRPr>
                    </a:p>
                  </a:txBody>
                  <a:tcPr marL="3571" marR="3571" marT="3571" marB="0" anchor="ctr"/>
                </a:tc>
                <a:tc>
                  <a:txBody>
                    <a:bodyPr/>
                    <a:lstStyle/>
                    <a:p>
                      <a:pPr marL="171450" lvl="2" indent="-171450" algn="l" fontAlgn="b">
                        <a:buFont typeface="Wingdings" panose="05000000000000000000" pitchFamily="2" charset="2"/>
                        <a:buChar char="q"/>
                      </a:pPr>
                      <a:r>
                        <a:rPr lang="en-US" sz="1100" u="none" strike="noStrike">
                          <a:ln>
                            <a:noFill/>
                          </a:ln>
                          <a:effectLst/>
                        </a:rPr>
                        <a:t>Provide training, communicate benefits, and involve employees in the transition process.</a:t>
                      </a:r>
                      <a:endParaRPr lang="en-US" sz="1100" b="0" i="0" u="none" strike="noStrike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Red Hat Display" panose="020B0604020202020204" charset="0"/>
                        <a:ea typeface="Red Hat Display" panose="020B0604020202020204" charset="0"/>
                        <a:cs typeface="Red Hat Display" panose="020B0604020202020204" charset="0"/>
                      </a:endParaRPr>
                    </a:p>
                  </a:txBody>
                  <a:tcPr marL="3571" marR="3571" marT="3571" marB="0" anchor="ctr"/>
                </a:tc>
                <a:extLst>
                  <a:ext uri="{0D108BD9-81ED-4DB2-BD59-A6C34878D82A}">
                    <a16:rowId xmlns:a16="http://schemas.microsoft.com/office/drawing/2014/main" val="682222877"/>
                  </a:ext>
                </a:extLst>
              </a:tr>
              <a:tr h="349540">
                <a:tc>
                  <a:txBody>
                    <a:bodyPr/>
                    <a:lstStyle/>
                    <a:p>
                      <a:pPr algn="l" fontAlgn="b"/>
                      <a:endParaRPr lang="en-US" sz="1100" b="1" i="0" u="none" strike="noStrike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Red Hat Display" panose="020B0604020202020204" charset="0"/>
                        <a:ea typeface="Red Hat Display" panose="020B0604020202020204" charset="0"/>
                        <a:cs typeface="Red Hat Display" panose="020B0604020202020204" charset="0"/>
                      </a:endParaRPr>
                    </a:p>
                  </a:txBody>
                  <a:tcPr marL="3571" marR="3571" marT="3571" marB="0" anchor="ctr"/>
                </a:tc>
                <a:tc>
                  <a:txBody>
                    <a:bodyPr/>
                    <a:lstStyle/>
                    <a:p>
                      <a:pPr marL="171450" lvl="1" indent="-171450" algn="l" fontAlgn="b">
                        <a:buFont typeface="Wingdings" panose="05000000000000000000" pitchFamily="2" charset="2"/>
                        <a:buChar char="Ø"/>
                      </a:pPr>
                      <a:r>
                        <a:rPr lang="en-US" sz="1100" u="none" strike="noStrike">
                          <a:ln>
                            <a:noFill/>
                          </a:ln>
                          <a:effectLst/>
                        </a:rPr>
                        <a:t>Misuse or mishandling of the kiosks by staff</a:t>
                      </a:r>
                      <a:endParaRPr lang="en-US" sz="1100" b="0" i="0" u="none" strike="noStrike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Red Hat Display" panose="020B0604020202020204" charset="0"/>
                        <a:ea typeface="Red Hat Display" panose="020B0604020202020204" charset="0"/>
                        <a:cs typeface="Red Hat Display" panose="020B0604020202020204" charset="0"/>
                      </a:endParaRPr>
                    </a:p>
                  </a:txBody>
                  <a:tcPr marL="3571" marR="3571" marT="3571" marB="0" anchor="ctr"/>
                </a:tc>
                <a:tc>
                  <a:txBody>
                    <a:bodyPr/>
                    <a:lstStyle/>
                    <a:p>
                      <a:pPr marL="171450" lvl="2" indent="-171450" algn="l" fontAlgn="b">
                        <a:buFont typeface="Wingdings" panose="05000000000000000000" pitchFamily="2" charset="2"/>
                        <a:buChar char="q"/>
                      </a:pPr>
                      <a:r>
                        <a:rPr lang="en-US" sz="1100" u="none" strike="noStrike">
                          <a:ln>
                            <a:noFill/>
                          </a:ln>
                          <a:effectLst/>
                        </a:rPr>
                        <a:t>Establish clear usage guidelines, provide comprehensive training, and monitoring mechanisms.</a:t>
                      </a:r>
                      <a:endParaRPr lang="en-US" sz="1100" b="0" i="0" u="none" strike="noStrike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Red Hat Display" panose="020B0604020202020204" charset="0"/>
                        <a:ea typeface="Red Hat Display" panose="020B0604020202020204" charset="0"/>
                        <a:cs typeface="Red Hat Display" panose="020B0604020202020204" charset="0"/>
                      </a:endParaRPr>
                    </a:p>
                  </a:txBody>
                  <a:tcPr marL="3571" marR="3571" marT="3571" marB="0" anchor="ctr"/>
                </a:tc>
                <a:extLst>
                  <a:ext uri="{0D108BD9-81ED-4DB2-BD59-A6C34878D82A}">
                    <a16:rowId xmlns:a16="http://schemas.microsoft.com/office/drawing/2014/main" val="115892804"/>
                  </a:ext>
                </a:extLst>
              </a:tr>
            </a:tbl>
          </a:graphicData>
        </a:graphic>
      </p:graphicFrame>
      <p:grpSp>
        <p:nvGrpSpPr>
          <p:cNvPr id="13" name="Group 12">
            <a:extLst>
              <a:ext uri="{FF2B5EF4-FFF2-40B4-BE49-F238E27FC236}">
                <a16:creationId xmlns:a16="http://schemas.microsoft.com/office/drawing/2014/main" id="{1A48E070-5A2B-F46D-86A3-6AC2F06897AF}"/>
              </a:ext>
            </a:extLst>
          </p:cNvPr>
          <p:cNvGrpSpPr/>
          <p:nvPr/>
        </p:nvGrpSpPr>
        <p:grpSpPr>
          <a:xfrm>
            <a:off x="327230" y="168707"/>
            <a:ext cx="7934484" cy="311944"/>
            <a:chOff x="327230" y="310225"/>
            <a:chExt cx="7934484" cy="311944"/>
          </a:xfrm>
        </p:grpSpPr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1845764A-B018-6275-5EF3-68B02311AA56}"/>
                </a:ext>
              </a:extLst>
            </p:cNvPr>
            <p:cNvSpPr/>
            <p:nvPr/>
          </p:nvSpPr>
          <p:spPr>
            <a:xfrm>
              <a:off x="327230" y="310225"/>
              <a:ext cx="1872714" cy="311944"/>
            </a:xfrm>
            <a:custGeom>
              <a:avLst/>
              <a:gdLst>
                <a:gd name="connsiteX0" fmla="*/ 0 w 1872714"/>
                <a:gd name="connsiteY0" fmla="*/ 0 h 749085"/>
                <a:gd name="connsiteX1" fmla="*/ 1498172 w 1872714"/>
                <a:gd name="connsiteY1" fmla="*/ 0 h 749085"/>
                <a:gd name="connsiteX2" fmla="*/ 1872714 w 1872714"/>
                <a:gd name="connsiteY2" fmla="*/ 374543 h 749085"/>
                <a:gd name="connsiteX3" fmla="*/ 1498172 w 1872714"/>
                <a:gd name="connsiteY3" fmla="*/ 749085 h 749085"/>
                <a:gd name="connsiteX4" fmla="*/ 0 w 1872714"/>
                <a:gd name="connsiteY4" fmla="*/ 749085 h 749085"/>
                <a:gd name="connsiteX5" fmla="*/ 374543 w 1872714"/>
                <a:gd name="connsiteY5" fmla="*/ 374543 h 749085"/>
                <a:gd name="connsiteX6" fmla="*/ 0 w 1872714"/>
                <a:gd name="connsiteY6" fmla="*/ 0 h 749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72714" h="749085">
                  <a:moveTo>
                    <a:pt x="0" y="0"/>
                  </a:moveTo>
                  <a:lnTo>
                    <a:pt x="1498172" y="0"/>
                  </a:lnTo>
                  <a:lnTo>
                    <a:pt x="1872714" y="374543"/>
                  </a:lnTo>
                  <a:lnTo>
                    <a:pt x="1498172" y="749085"/>
                  </a:lnTo>
                  <a:lnTo>
                    <a:pt x="0" y="749085"/>
                  </a:lnTo>
                  <a:lnTo>
                    <a:pt x="374543" y="374543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solidFill>
                <a:srgbClr val="1F6B3F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38551" tIns="21336" rIns="395878" bIns="21336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kern="1200">
                  <a:solidFill>
                    <a:schemeClr val="tx1"/>
                  </a:solidFill>
                  <a:latin typeface="Aptos" panose="020B0004020202020204" pitchFamily="34" charset="0"/>
                </a:rPr>
                <a:t>DEFINE</a:t>
              </a:r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F8F2B20C-6E9C-42C5-C5D7-672DFEDC58D4}"/>
                </a:ext>
              </a:extLst>
            </p:cNvPr>
            <p:cNvSpPr/>
            <p:nvPr/>
          </p:nvSpPr>
          <p:spPr>
            <a:xfrm>
              <a:off x="1842672" y="310225"/>
              <a:ext cx="1872714" cy="311944"/>
            </a:xfrm>
            <a:custGeom>
              <a:avLst/>
              <a:gdLst>
                <a:gd name="connsiteX0" fmla="*/ 0 w 1872714"/>
                <a:gd name="connsiteY0" fmla="*/ 0 h 749085"/>
                <a:gd name="connsiteX1" fmla="*/ 1498172 w 1872714"/>
                <a:gd name="connsiteY1" fmla="*/ 0 h 749085"/>
                <a:gd name="connsiteX2" fmla="*/ 1872714 w 1872714"/>
                <a:gd name="connsiteY2" fmla="*/ 374543 h 749085"/>
                <a:gd name="connsiteX3" fmla="*/ 1498172 w 1872714"/>
                <a:gd name="connsiteY3" fmla="*/ 749085 h 749085"/>
                <a:gd name="connsiteX4" fmla="*/ 0 w 1872714"/>
                <a:gd name="connsiteY4" fmla="*/ 749085 h 749085"/>
                <a:gd name="connsiteX5" fmla="*/ 374543 w 1872714"/>
                <a:gd name="connsiteY5" fmla="*/ 374543 h 749085"/>
                <a:gd name="connsiteX6" fmla="*/ 0 w 1872714"/>
                <a:gd name="connsiteY6" fmla="*/ 0 h 749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72714" h="749085">
                  <a:moveTo>
                    <a:pt x="0" y="0"/>
                  </a:moveTo>
                  <a:lnTo>
                    <a:pt x="1498172" y="0"/>
                  </a:lnTo>
                  <a:lnTo>
                    <a:pt x="1872714" y="374543"/>
                  </a:lnTo>
                  <a:lnTo>
                    <a:pt x="1498172" y="749085"/>
                  </a:lnTo>
                  <a:lnTo>
                    <a:pt x="0" y="749085"/>
                  </a:lnTo>
                  <a:lnTo>
                    <a:pt x="374543" y="374543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solidFill>
                <a:srgbClr val="1F6B3F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38551" tIns="21336" rIns="395878" bIns="21336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kern="1200">
                  <a:solidFill>
                    <a:schemeClr val="tx1"/>
                  </a:solidFill>
                  <a:latin typeface="Aptos" panose="020B0004020202020204" pitchFamily="34" charset="0"/>
                </a:rPr>
                <a:t>MEASURE</a:t>
              </a:r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02AA3E43-5DF3-E5AB-4693-326E71FBFB0B}"/>
                </a:ext>
              </a:extLst>
            </p:cNvPr>
            <p:cNvSpPr/>
            <p:nvPr/>
          </p:nvSpPr>
          <p:spPr>
            <a:xfrm>
              <a:off x="3358114" y="310225"/>
              <a:ext cx="1872714" cy="311944"/>
            </a:xfrm>
            <a:custGeom>
              <a:avLst/>
              <a:gdLst>
                <a:gd name="connsiteX0" fmla="*/ 0 w 1872714"/>
                <a:gd name="connsiteY0" fmla="*/ 0 h 749085"/>
                <a:gd name="connsiteX1" fmla="*/ 1498172 w 1872714"/>
                <a:gd name="connsiteY1" fmla="*/ 0 h 749085"/>
                <a:gd name="connsiteX2" fmla="*/ 1872714 w 1872714"/>
                <a:gd name="connsiteY2" fmla="*/ 374543 h 749085"/>
                <a:gd name="connsiteX3" fmla="*/ 1498172 w 1872714"/>
                <a:gd name="connsiteY3" fmla="*/ 749085 h 749085"/>
                <a:gd name="connsiteX4" fmla="*/ 0 w 1872714"/>
                <a:gd name="connsiteY4" fmla="*/ 749085 h 749085"/>
                <a:gd name="connsiteX5" fmla="*/ 374543 w 1872714"/>
                <a:gd name="connsiteY5" fmla="*/ 374543 h 749085"/>
                <a:gd name="connsiteX6" fmla="*/ 0 w 1872714"/>
                <a:gd name="connsiteY6" fmla="*/ 0 h 749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72714" h="749085">
                  <a:moveTo>
                    <a:pt x="0" y="0"/>
                  </a:moveTo>
                  <a:lnTo>
                    <a:pt x="1498172" y="0"/>
                  </a:lnTo>
                  <a:lnTo>
                    <a:pt x="1872714" y="374543"/>
                  </a:lnTo>
                  <a:lnTo>
                    <a:pt x="1498172" y="749085"/>
                  </a:lnTo>
                  <a:lnTo>
                    <a:pt x="0" y="749085"/>
                  </a:lnTo>
                  <a:lnTo>
                    <a:pt x="374543" y="374543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solidFill>
                <a:srgbClr val="1F6B3F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38551" tIns="21336" rIns="395878" bIns="21336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kern="1200">
                  <a:solidFill>
                    <a:schemeClr val="tx1"/>
                  </a:solidFill>
                  <a:latin typeface="Aptos" panose="020B0004020202020204" pitchFamily="34" charset="0"/>
                </a:rPr>
                <a:t>ANALYZE</a:t>
              </a:r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EBFC19ED-BAF1-F345-D15A-340A46E3B4D3}"/>
                </a:ext>
              </a:extLst>
            </p:cNvPr>
            <p:cNvSpPr/>
            <p:nvPr/>
          </p:nvSpPr>
          <p:spPr>
            <a:xfrm>
              <a:off x="4873556" y="310225"/>
              <a:ext cx="1872714" cy="311944"/>
            </a:xfrm>
            <a:custGeom>
              <a:avLst/>
              <a:gdLst>
                <a:gd name="connsiteX0" fmla="*/ 0 w 1872714"/>
                <a:gd name="connsiteY0" fmla="*/ 0 h 749085"/>
                <a:gd name="connsiteX1" fmla="*/ 1498172 w 1872714"/>
                <a:gd name="connsiteY1" fmla="*/ 0 h 749085"/>
                <a:gd name="connsiteX2" fmla="*/ 1872714 w 1872714"/>
                <a:gd name="connsiteY2" fmla="*/ 374543 h 749085"/>
                <a:gd name="connsiteX3" fmla="*/ 1498172 w 1872714"/>
                <a:gd name="connsiteY3" fmla="*/ 749085 h 749085"/>
                <a:gd name="connsiteX4" fmla="*/ 0 w 1872714"/>
                <a:gd name="connsiteY4" fmla="*/ 749085 h 749085"/>
                <a:gd name="connsiteX5" fmla="*/ 374543 w 1872714"/>
                <a:gd name="connsiteY5" fmla="*/ 374543 h 749085"/>
                <a:gd name="connsiteX6" fmla="*/ 0 w 1872714"/>
                <a:gd name="connsiteY6" fmla="*/ 0 h 749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72714" h="749085">
                  <a:moveTo>
                    <a:pt x="0" y="0"/>
                  </a:moveTo>
                  <a:lnTo>
                    <a:pt x="1498172" y="0"/>
                  </a:lnTo>
                  <a:lnTo>
                    <a:pt x="1872714" y="374543"/>
                  </a:lnTo>
                  <a:lnTo>
                    <a:pt x="1498172" y="749085"/>
                  </a:lnTo>
                  <a:lnTo>
                    <a:pt x="0" y="749085"/>
                  </a:lnTo>
                  <a:lnTo>
                    <a:pt x="374543" y="3745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6B3F"/>
            </a:solidFill>
            <a:ln>
              <a:solidFill>
                <a:srgbClr val="1F6B3F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38551" tIns="21336" rIns="395878" bIns="21336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kern="1200">
                  <a:solidFill>
                    <a:schemeClr val="bg1"/>
                  </a:solidFill>
                  <a:latin typeface="Aptos" panose="020B0004020202020204" pitchFamily="34" charset="0"/>
                </a:rPr>
                <a:t>IMPROVE</a:t>
              </a:r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E10DB391-7348-613C-F2CF-49C229B87B10}"/>
                </a:ext>
              </a:extLst>
            </p:cNvPr>
            <p:cNvSpPr/>
            <p:nvPr/>
          </p:nvSpPr>
          <p:spPr>
            <a:xfrm>
              <a:off x="6389000" y="310225"/>
              <a:ext cx="1872714" cy="311944"/>
            </a:xfrm>
            <a:custGeom>
              <a:avLst/>
              <a:gdLst>
                <a:gd name="connsiteX0" fmla="*/ 0 w 1872714"/>
                <a:gd name="connsiteY0" fmla="*/ 0 h 749085"/>
                <a:gd name="connsiteX1" fmla="*/ 1498172 w 1872714"/>
                <a:gd name="connsiteY1" fmla="*/ 0 h 749085"/>
                <a:gd name="connsiteX2" fmla="*/ 1872714 w 1872714"/>
                <a:gd name="connsiteY2" fmla="*/ 374543 h 749085"/>
                <a:gd name="connsiteX3" fmla="*/ 1498172 w 1872714"/>
                <a:gd name="connsiteY3" fmla="*/ 749085 h 749085"/>
                <a:gd name="connsiteX4" fmla="*/ 0 w 1872714"/>
                <a:gd name="connsiteY4" fmla="*/ 749085 h 749085"/>
                <a:gd name="connsiteX5" fmla="*/ 374543 w 1872714"/>
                <a:gd name="connsiteY5" fmla="*/ 374543 h 749085"/>
                <a:gd name="connsiteX6" fmla="*/ 0 w 1872714"/>
                <a:gd name="connsiteY6" fmla="*/ 0 h 749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72714" h="749085">
                  <a:moveTo>
                    <a:pt x="0" y="0"/>
                  </a:moveTo>
                  <a:lnTo>
                    <a:pt x="1498172" y="0"/>
                  </a:lnTo>
                  <a:lnTo>
                    <a:pt x="1872714" y="374543"/>
                  </a:lnTo>
                  <a:lnTo>
                    <a:pt x="1498172" y="749085"/>
                  </a:lnTo>
                  <a:lnTo>
                    <a:pt x="0" y="749085"/>
                  </a:lnTo>
                  <a:lnTo>
                    <a:pt x="374543" y="374543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solidFill>
                <a:srgbClr val="1F6B3F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38551" tIns="21336" rIns="395878" bIns="21336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kern="1200">
                  <a:solidFill>
                    <a:schemeClr val="tx1"/>
                  </a:solidFill>
                  <a:latin typeface="Aptos" panose="020B0004020202020204" pitchFamily="34" charset="0"/>
                </a:rPr>
                <a:t>CONTROL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76465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D17744B-82D2-9E52-25FB-954A92B7DA7C}"/>
              </a:ext>
            </a:extLst>
          </p:cNvPr>
          <p:cNvSpPr txBox="1"/>
          <p:nvPr/>
        </p:nvSpPr>
        <p:spPr>
          <a:xfrm>
            <a:off x="975013" y="637309"/>
            <a:ext cx="7193972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>
                <a:solidFill>
                  <a:srgbClr val="007042"/>
                </a:solidFill>
                <a:latin typeface="Aptos"/>
                <a:cs typeface="Helvetica"/>
              </a:rPr>
              <a:t>Recommended Approach to Control and Sustain the </a:t>
            </a:r>
            <a:r>
              <a:rPr lang="en-US" sz="2400" b="1" i="1">
                <a:solidFill>
                  <a:srgbClr val="007042"/>
                </a:solidFill>
                <a:latin typeface="Aptos"/>
                <a:cs typeface="Helvetica"/>
              </a:rPr>
              <a:t>Improved </a:t>
            </a:r>
            <a:r>
              <a:rPr lang="en-US" sz="2400" b="1">
                <a:solidFill>
                  <a:srgbClr val="007042"/>
                </a:solidFill>
                <a:latin typeface="Aptos"/>
                <a:cs typeface="Helvetica"/>
              </a:rPr>
              <a:t>Process</a:t>
            </a:r>
          </a:p>
        </p:txBody>
      </p:sp>
      <p:graphicFrame>
        <p:nvGraphicFramePr>
          <p:cNvPr id="18" name="Diagram 17">
            <a:extLst>
              <a:ext uri="{FF2B5EF4-FFF2-40B4-BE49-F238E27FC236}">
                <a16:creationId xmlns:a16="http://schemas.microsoft.com/office/drawing/2014/main" id="{2F33D4BA-7E2A-63E9-5C51-2787F8D9AB0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34531290"/>
              </p:ext>
            </p:extLst>
          </p:nvPr>
        </p:nvGraphicFramePr>
        <p:xfrm>
          <a:off x="323491" y="742950"/>
          <a:ext cx="8475452" cy="46065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10" name="Group 9">
            <a:extLst>
              <a:ext uri="{FF2B5EF4-FFF2-40B4-BE49-F238E27FC236}">
                <a16:creationId xmlns:a16="http://schemas.microsoft.com/office/drawing/2014/main" id="{1B3A4979-5914-548A-F300-88B01122353B}"/>
              </a:ext>
            </a:extLst>
          </p:cNvPr>
          <p:cNvGrpSpPr/>
          <p:nvPr/>
        </p:nvGrpSpPr>
        <p:grpSpPr>
          <a:xfrm>
            <a:off x="327230" y="168707"/>
            <a:ext cx="7934484" cy="311944"/>
            <a:chOff x="327230" y="310225"/>
            <a:chExt cx="7934484" cy="311944"/>
          </a:xfrm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65DCDC83-325D-74D1-03BB-D29749701A40}"/>
                </a:ext>
              </a:extLst>
            </p:cNvPr>
            <p:cNvSpPr/>
            <p:nvPr/>
          </p:nvSpPr>
          <p:spPr>
            <a:xfrm>
              <a:off x="327230" y="310225"/>
              <a:ext cx="1872714" cy="311944"/>
            </a:xfrm>
            <a:custGeom>
              <a:avLst/>
              <a:gdLst>
                <a:gd name="connsiteX0" fmla="*/ 0 w 1872714"/>
                <a:gd name="connsiteY0" fmla="*/ 0 h 749085"/>
                <a:gd name="connsiteX1" fmla="*/ 1498172 w 1872714"/>
                <a:gd name="connsiteY1" fmla="*/ 0 h 749085"/>
                <a:gd name="connsiteX2" fmla="*/ 1872714 w 1872714"/>
                <a:gd name="connsiteY2" fmla="*/ 374543 h 749085"/>
                <a:gd name="connsiteX3" fmla="*/ 1498172 w 1872714"/>
                <a:gd name="connsiteY3" fmla="*/ 749085 h 749085"/>
                <a:gd name="connsiteX4" fmla="*/ 0 w 1872714"/>
                <a:gd name="connsiteY4" fmla="*/ 749085 h 749085"/>
                <a:gd name="connsiteX5" fmla="*/ 374543 w 1872714"/>
                <a:gd name="connsiteY5" fmla="*/ 374543 h 749085"/>
                <a:gd name="connsiteX6" fmla="*/ 0 w 1872714"/>
                <a:gd name="connsiteY6" fmla="*/ 0 h 749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72714" h="749085">
                  <a:moveTo>
                    <a:pt x="0" y="0"/>
                  </a:moveTo>
                  <a:lnTo>
                    <a:pt x="1498172" y="0"/>
                  </a:lnTo>
                  <a:lnTo>
                    <a:pt x="1872714" y="374543"/>
                  </a:lnTo>
                  <a:lnTo>
                    <a:pt x="1498172" y="749085"/>
                  </a:lnTo>
                  <a:lnTo>
                    <a:pt x="0" y="749085"/>
                  </a:lnTo>
                  <a:lnTo>
                    <a:pt x="374543" y="374543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solidFill>
                <a:srgbClr val="1F6B3F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38551" tIns="21336" rIns="395878" bIns="21336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kern="1200">
                  <a:solidFill>
                    <a:schemeClr val="tx1"/>
                  </a:solidFill>
                  <a:latin typeface="Aptos" panose="020B0004020202020204" pitchFamily="34" charset="0"/>
                </a:rPr>
                <a:t>DEFINE</a:t>
              </a:r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3657BE74-CBDC-25FD-E11A-BAD208D39FD6}"/>
                </a:ext>
              </a:extLst>
            </p:cNvPr>
            <p:cNvSpPr/>
            <p:nvPr/>
          </p:nvSpPr>
          <p:spPr>
            <a:xfrm>
              <a:off x="1842672" y="310225"/>
              <a:ext cx="1872714" cy="311944"/>
            </a:xfrm>
            <a:custGeom>
              <a:avLst/>
              <a:gdLst>
                <a:gd name="connsiteX0" fmla="*/ 0 w 1872714"/>
                <a:gd name="connsiteY0" fmla="*/ 0 h 749085"/>
                <a:gd name="connsiteX1" fmla="*/ 1498172 w 1872714"/>
                <a:gd name="connsiteY1" fmla="*/ 0 h 749085"/>
                <a:gd name="connsiteX2" fmla="*/ 1872714 w 1872714"/>
                <a:gd name="connsiteY2" fmla="*/ 374543 h 749085"/>
                <a:gd name="connsiteX3" fmla="*/ 1498172 w 1872714"/>
                <a:gd name="connsiteY3" fmla="*/ 749085 h 749085"/>
                <a:gd name="connsiteX4" fmla="*/ 0 w 1872714"/>
                <a:gd name="connsiteY4" fmla="*/ 749085 h 749085"/>
                <a:gd name="connsiteX5" fmla="*/ 374543 w 1872714"/>
                <a:gd name="connsiteY5" fmla="*/ 374543 h 749085"/>
                <a:gd name="connsiteX6" fmla="*/ 0 w 1872714"/>
                <a:gd name="connsiteY6" fmla="*/ 0 h 749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72714" h="749085">
                  <a:moveTo>
                    <a:pt x="0" y="0"/>
                  </a:moveTo>
                  <a:lnTo>
                    <a:pt x="1498172" y="0"/>
                  </a:lnTo>
                  <a:lnTo>
                    <a:pt x="1872714" y="374543"/>
                  </a:lnTo>
                  <a:lnTo>
                    <a:pt x="1498172" y="749085"/>
                  </a:lnTo>
                  <a:lnTo>
                    <a:pt x="0" y="749085"/>
                  </a:lnTo>
                  <a:lnTo>
                    <a:pt x="374543" y="374543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solidFill>
                <a:srgbClr val="1F6B3F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38551" tIns="21336" rIns="395878" bIns="21336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kern="1200">
                  <a:solidFill>
                    <a:schemeClr val="tx1"/>
                  </a:solidFill>
                  <a:latin typeface="Aptos" panose="020B0004020202020204" pitchFamily="34" charset="0"/>
                </a:rPr>
                <a:t>MEASURE</a:t>
              </a:r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48DBBBCA-9448-D6CD-74D0-641103EB573B}"/>
                </a:ext>
              </a:extLst>
            </p:cNvPr>
            <p:cNvSpPr/>
            <p:nvPr/>
          </p:nvSpPr>
          <p:spPr>
            <a:xfrm>
              <a:off x="3358114" y="310225"/>
              <a:ext cx="1872714" cy="311944"/>
            </a:xfrm>
            <a:custGeom>
              <a:avLst/>
              <a:gdLst>
                <a:gd name="connsiteX0" fmla="*/ 0 w 1872714"/>
                <a:gd name="connsiteY0" fmla="*/ 0 h 749085"/>
                <a:gd name="connsiteX1" fmla="*/ 1498172 w 1872714"/>
                <a:gd name="connsiteY1" fmla="*/ 0 h 749085"/>
                <a:gd name="connsiteX2" fmla="*/ 1872714 w 1872714"/>
                <a:gd name="connsiteY2" fmla="*/ 374543 h 749085"/>
                <a:gd name="connsiteX3" fmla="*/ 1498172 w 1872714"/>
                <a:gd name="connsiteY3" fmla="*/ 749085 h 749085"/>
                <a:gd name="connsiteX4" fmla="*/ 0 w 1872714"/>
                <a:gd name="connsiteY4" fmla="*/ 749085 h 749085"/>
                <a:gd name="connsiteX5" fmla="*/ 374543 w 1872714"/>
                <a:gd name="connsiteY5" fmla="*/ 374543 h 749085"/>
                <a:gd name="connsiteX6" fmla="*/ 0 w 1872714"/>
                <a:gd name="connsiteY6" fmla="*/ 0 h 749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72714" h="749085">
                  <a:moveTo>
                    <a:pt x="0" y="0"/>
                  </a:moveTo>
                  <a:lnTo>
                    <a:pt x="1498172" y="0"/>
                  </a:lnTo>
                  <a:lnTo>
                    <a:pt x="1872714" y="374543"/>
                  </a:lnTo>
                  <a:lnTo>
                    <a:pt x="1498172" y="749085"/>
                  </a:lnTo>
                  <a:lnTo>
                    <a:pt x="0" y="749085"/>
                  </a:lnTo>
                  <a:lnTo>
                    <a:pt x="374543" y="374543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solidFill>
                <a:srgbClr val="1F6B3F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38551" tIns="21336" rIns="395878" bIns="21336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kern="1200">
                  <a:solidFill>
                    <a:schemeClr val="tx1"/>
                  </a:solidFill>
                  <a:latin typeface="Aptos" panose="020B0004020202020204" pitchFamily="34" charset="0"/>
                </a:rPr>
                <a:t>ANALYZE</a:t>
              </a:r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90AE09A9-C4ED-8115-5A74-D0D44C7BD5BE}"/>
                </a:ext>
              </a:extLst>
            </p:cNvPr>
            <p:cNvSpPr/>
            <p:nvPr/>
          </p:nvSpPr>
          <p:spPr>
            <a:xfrm>
              <a:off x="4873556" y="310225"/>
              <a:ext cx="1872714" cy="311944"/>
            </a:xfrm>
            <a:custGeom>
              <a:avLst/>
              <a:gdLst>
                <a:gd name="connsiteX0" fmla="*/ 0 w 1872714"/>
                <a:gd name="connsiteY0" fmla="*/ 0 h 749085"/>
                <a:gd name="connsiteX1" fmla="*/ 1498172 w 1872714"/>
                <a:gd name="connsiteY1" fmla="*/ 0 h 749085"/>
                <a:gd name="connsiteX2" fmla="*/ 1872714 w 1872714"/>
                <a:gd name="connsiteY2" fmla="*/ 374543 h 749085"/>
                <a:gd name="connsiteX3" fmla="*/ 1498172 w 1872714"/>
                <a:gd name="connsiteY3" fmla="*/ 749085 h 749085"/>
                <a:gd name="connsiteX4" fmla="*/ 0 w 1872714"/>
                <a:gd name="connsiteY4" fmla="*/ 749085 h 749085"/>
                <a:gd name="connsiteX5" fmla="*/ 374543 w 1872714"/>
                <a:gd name="connsiteY5" fmla="*/ 374543 h 749085"/>
                <a:gd name="connsiteX6" fmla="*/ 0 w 1872714"/>
                <a:gd name="connsiteY6" fmla="*/ 0 h 749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72714" h="749085">
                  <a:moveTo>
                    <a:pt x="0" y="0"/>
                  </a:moveTo>
                  <a:lnTo>
                    <a:pt x="1498172" y="0"/>
                  </a:lnTo>
                  <a:lnTo>
                    <a:pt x="1872714" y="374543"/>
                  </a:lnTo>
                  <a:lnTo>
                    <a:pt x="1498172" y="749085"/>
                  </a:lnTo>
                  <a:lnTo>
                    <a:pt x="0" y="749085"/>
                  </a:lnTo>
                  <a:lnTo>
                    <a:pt x="374543" y="374543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solidFill>
                <a:srgbClr val="1F6B3F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38551" tIns="21336" rIns="395878" bIns="21336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kern="1200">
                  <a:solidFill>
                    <a:schemeClr val="tx1"/>
                  </a:solidFill>
                  <a:latin typeface="Aptos" panose="020B0004020202020204" pitchFamily="34" charset="0"/>
                </a:rPr>
                <a:t>IMPROVE</a:t>
              </a:r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DC1CB1DC-B0F7-7107-E5A2-F0CE3518C2BA}"/>
                </a:ext>
              </a:extLst>
            </p:cNvPr>
            <p:cNvSpPr/>
            <p:nvPr/>
          </p:nvSpPr>
          <p:spPr>
            <a:xfrm>
              <a:off x="6389000" y="310225"/>
              <a:ext cx="1872714" cy="311944"/>
            </a:xfrm>
            <a:custGeom>
              <a:avLst/>
              <a:gdLst>
                <a:gd name="connsiteX0" fmla="*/ 0 w 1872714"/>
                <a:gd name="connsiteY0" fmla="*/ 0 h 749085"/>
                <a:gd name="connsiteX1" fmla="*/ 1498172 w 1872714"/>
                <a:gd name="connsiteY1" fmla="*/ 0 h 749085"/>
                <a:gd name="connsiteX2" fmla="*/ 1872714 w 1872714"/>
                <a:gd name="connsiteY2" fmla="*/ 374543 h 749085"/>
                <a:gd name="connsiteX3" fmla="*/ 1498172 w 1872714"/>
                <a:gd name="connsiteY3" fmla="*/ 749085 h 749085"/>
                <a:gd name="connsiteX4" fmla="*/ 0 w 1872714"/>
                <a:gd name="connsiteY4" fmla="*/ 749085 h 749085"/>
                <a:gd name="connsiteX5" fmla="*/ 374543 w 1872714"/>
                <a:gd name="connsiteY5" fmla="*/ 374543 h 749085"/>
                <a:gd name="connsiteX6" fmla="*/ 0 w 1872714"/>
                <a:gd name="connsiteY6" fmla="*/ 0 h 749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72714" h="749085">
                  <a:moveTo>
                    <a:pt x="0" y="0"/>
                  </a:moveTo>
                  <a:lnTo>
                    <a:pt x="1498172" y="0"/>
                  </a:lnTo>
                  <a:lnTo>
                    <a:pt x="1872714" y="374543"/>
                  </a:lnTo>
                  <a:lnTo>
                    <a:pt x="1498172" y="749085"/>
                  </a:lnTo>
                  <a:lnTo>
                    <a:pt x="0" y="749085"/>
                  </a:lnTo>
                  <a:lnTo>
                    <a:pt x="374543" y="3745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6B3F"/>
            </a:solidFill>
            <a:ln>
              <a:solidFill>
                <a:srgbClr val="1F6B3F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38551" tIns="21336" rIns="395878" bIns="21336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kern="1200">
                  <a:latin typeface="Aptos" panose="020B0004020202020204" pitchFamily="34" charset="0"/>
                </a:rPr>
                <a:t>CONTROL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46205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42"/>
        </a:solidFill>
        <a:effectLst/>
      </p:bgPr>
    </p:bg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g2c43d77b96f_0_622"/>
          <p:cNvSpPr/>
          <p:nvPr/>
        </p:nvSpPr>
        <p:spPr>
          <a:xfrm>
            <a:off x="742947" y="2528893"/>
            <a:ext cx="3471860" cy="347141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34280" tIns="34280" rIns="34280" bIns="34280" anchor="ctr" anchorCtr="0">
            <a:noAutofit/>
          </a:bodyPr>
          <a:lstStyle/>
          <a:p>
            <a:endParaRPr sz="197"/>
          </a:p>
        </p:txBody>
      </p:sp>
      <p:sp>
        <p:nvSpPr>
          <p:cNvPr id="663" name="Google Shape;663;g2c43d77b96f_0_622"/>
          <p:cNvSpPr/>
          <p:nvPr/>
        </p:nvSpPr>
        <p:spPr>
          <a:xfrm>
            <a:off x="8762954" y="3943171"/>
            <a:ext cx="380988" cy="11999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80" tIns="34280" rIns="34280" bIns="34280" anchor="ctr" anchorCtr="0">
            <a:noAutofit/>
          </a:bodyPr>
          <a:lstStyle/>
          <a:p>
            <a:endParaRPr sz="197"/>
          </a:p>
        </p:txBody>
      </p:sp>
      <p:pic>
        <p:nvPicPr>
          <p:cNvPr id="668" name="Google Shape;668;g2c43d77b96f_0_622" descr=" 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19218" y="200334"/>
            <a:ext cx="2443150" cy="474283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4126A8E-CE82-1AAB-184B-1D9D797A7057}"/>
              </a:ext>
            </a:extLst>
          </p:cNvPr>
          <p:cNvSpPr txBox="1"/>
          <p:nvPr/>
        </p:nvSpPr>
        <p:spPr>
          <a:xfrm>
            <a:off x="4486403" y="1590150"/>
            <a:ext cx="4347147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THANK YOU!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EE9C6A-3B71-F5E1-309A-F0644AFB26A7}"/>
              </a:ext>
            </a:extLst>
          </p:cNvPr>
          <p:cNvSpPr txBox="1"/>
          <p:nvPr/>
        </p:nvSpPr>
        <p:spPr>
          <a:xfrm>
            <a:off x="4486402" y="2568627"/>
            <a:ext cx="4347147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QUESTIONS?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2c43d77b96f_0_408"/>
          <p:cNvSpPr/>
          <p:nvPr/>
        </p:nvSpPr>
        <p:spPr>
          <a:xfrm>
            <a:off x="-1864850" y="2574086"/>
            <a:ext cx="4876802" cy="4876128"/>
          </a:xfrm>
          <a:prstGeom prst="ellipse">
            <a:avLst/>
          </a:prstGeom>
          <a:solidFill>
            <a:srgbClr val="007042"/>
          </a:solidFill>
          <a:ln>
            <a:noFill/>
          </a:ln>
        </p:spPr>
        <p:txBody>
          <a:bodyPr spcFirstLastPara="1" wrap="square" lIns="34280" tIns="34280" rIns="34280" bIns="34280" anchor="ctr" anchorCtr="0">
            <a:noAutofit/>
          </a:bodyPr>
          <a:lstStyle/>
          <a:p>
            <a:endParaRPr sz="197"/>
          </a:p>
        </p:txBody>
      </p:sp>
      <p:sp>
        <p:nvSpPr>
          <p:cNvPr id="441" name="Google Shape;441;g2c43d77b96f_0_408"/>
          <p:cNvSpPr/>
          <p:nvPr/>
        </p:nvSpPr>
        <p:spPr>
          <a:xfrm>
            <a:off x="8762954" y="3943171"/>
            <a:ext cx="380988" cy="11999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80" tIns="34280" rIns="34280" bIns="34280" anchor="ctr" anchorCtr="0">
            <a:noAutofit/>
          </a:bodyPr>
          <a:lstStyle/>
          <a:p>
            <a:endParaRPr sz="197"/>
          </a:p>
        </p:txBody>
      </p:sp>
      <p:sp>
        <p:nvSpPr>
          <p:cNvPr id="443" name="Google Shape;443;g2c43d77b96f_0_408"/>
          <p:cNvSpPr/>
          <p:nvPr/>
        </p:nvSpPr>
        <p:spPr>
          <a:xfrm>
            <a:off x="1104894" y="1900325"/>
            <a:ext cx="3276586" cy="7809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80" tIns="34280" rIns="34280" bIns="34280" anchor="ctr" anchorCtr="0">
            <a:noAutofit/>
          </a:bodyPr>
          <a:lstStyle/>
          <a:p>
            <a:endParaRPr sz="197"/>
          </a:p>
        </p:txBody>
      </p:sp>
      <p:sp>
        <p:nvSpPr>
          <p:cNvPr id="444" name="Google Shape;444;g2c43d77b96f_0_408"/>
          <p:cNvSpPr/>
          <p:nvPr/>
        </p:nvSpPr>
        <p:spPr>
          <a:xfrm>
            <a:off x="1104894" y="1900325"/>
            <a:ext cx="3276586" cy="7809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80" tIns="34280" rIns="34280" bIns="34280" anchor="ctr" anchorCtr="0">
            <a:noAutofit/>
          </a:bodyPr>
          <a:lstStyle/>
          <a:p>
            <a:endParaRPr sz="197"/>
          </a:p>
        </p:txBody>
      </p:sp>
      <p:sp>
        <p:nvSpPr>
          <p:cNvPr id="445" name="Google Shape;445;g2c43d77b96f_0_408"/>
          <p:cNvSpPr/>
          <p:nvPr/>
        </p:nvSpPr>
        <p:spPr>
          <a:xfrm>
            <a:off x="1104895" y="1760164"/>
            <a:ext cx="4625134" cy="661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sz="1800">
                <a:solidFill>
                  <a:srgbClr val="0E0E0E"/>
                </a:solidFill>
                <a:latin typeface="Aptos" panose="020B0004020202020204" pitchFamily="34" charset="0"/>
                <a:ea typeface="Red Hat Display Black"/>
                <a:sym typeface="Red Hat Display Black"/>
              </a:rPr>
              <a:t>“I have to wait too long in the queue, which is frustrating when I’m in a hurry.” - Customer 1</a:t>
            </a:r>
            <a:endParaRPr lang="en-US" sz="1800">
              <a:latin typeface="Aptos" panose="020B0004020202020204" pitchFamily="34" charset="0"/>
            </a:endParaRPr>
          </a:p>
        </p:txBody>
      </p:sp>
      <p:sp>
        <p:nvSpPr>
          <p:cNvPr id="446" name="Google Shape;446;g2c43d77b96f_0_408"/>
          <p:cNvSpPr/>
          <p:nvPr/>
        </p:nvSpPr>
        <p:spPr>
          <a:xfrm>
            <a:off x="1050979" y="2690977"/>
            <a:ext cx="5257589" cy="6664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sz="1800">
                <a:solidFill>
                  <a:srgbClr val="0E0E0E"/>
                </a:solidFill>
                <a:latin typeface="Aptos" panose="020B0004020202020204" pitchFamily="34" charset="0"/>
                <a:ea typeface="Red Hat Display"/>
                <a:sym typeface="Red Hat Display"/>
              </a:rPr>
              <a:t>“The checkout process is too slow, and I often consider going to a different coffee shop.” - Customer 2</a:t>
            </a:r>
            <a:endParaRPr lang="en-US" sz="1800">
              <a:latin typeface="Aptos" panose="020B0004020202020204" pitchFamily="34" charset="0"/>
            </a:endParaRPr>
          </a:p>
        </p:txBody>
      </p:sp>
      <p:sp>
        <p:nvSpPr>
          <p:cNvPr id="447" name="Google Shape;447;g2c43d77b96f_0_408"/>
          <p:cNvSpPr/>
          <p:nvPr/>
        </p:nvSpPr>
        <p:spPr>
          <a:xfrm>
            <a:off x="1050980" y="3939129"/>
            <a:ext cx="4864013" cy="1538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1">
              <a:buClr>
                <a:srgbClr val="0E0E0E"/>
              </a:buClr>
              <a:buSzPts val="3200"/>
            </a:pPr>
            <a:r>
              <a:rPr lang="en-US" sz="1800">
                <a:solidFill>
                  <a:srgbClr val="0E0E0E"/>
                </a:solidFill>
                <a:latin typeface="Aptos" panose="020B0004020202020204" pitchFamily="34" charset="0"/>
                <a:ea typeface="Red Hat Display"/>
                <a:sym typeface="Red Hat Display"/>
              </a:rPr>
              <a:t>“I sometimes spend more time waiting to pay than actually enjoying my coffee.” - Customer 3</a:t>
            </a:r>
            <a:endParaRPr lang="en-US" sz="1800">
              <a:solidFill>
                <a:schemeClr val="dk1"/>
              </a:solidFill>
              <a:latin typeface="Aptos" panose="020B0004020202020204" pitchFamily="34" charset="0"/>
              <a:ea typeface="Calibri"/>
              <a:cs typeface="Calibri"/>
            </a:endParaRPr>
          </a:p>
        </p:txBody>
      </p:sp>
      <p:sp>
        <p:nvSpPr>
          <p:cNvPr id="448" name="Google Shape;448;g2c43d77b96f_0_408"/>
          <p:cNvSpPr/>
          <p:nvPr/>
        </p:nvSpPr>
        <p:spPr>
          <a:xfrm>
            <a:off x="331033" y="965110"/>
            <a:ext cx="5354680" cy="1125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007042"/>
              </a:buClr>
              <a:buSzPts val="8000"/>
            </a:pPr>
            <a:r>
              <a:rPr lang="en-US" sz="2700" b="1">
                <a:solidFill>
                  <a:srgbClr val="007042"/>
                </a:solidFill>
                <a:latin typeface="Arial" panose="020B0604020202020204" pitchFamily="34" charset="0"/>
                <a:ea typeface="Red Hat Display Black"/>
                <a:cs typeface="Arial" panose="020B0604020202020204" pitchFamily="34" charset="0"/>
              </a:rPr>
              <a:t>VOICE OF THE CUSTOMER</a:t>
            </a:r>
          </a:p>
        </p:txBody>
      </p:sp>
      <p:pic>
        <p:nvPicPr>
          <p:cNvPr id="56" name="Picture 55" descr="A person holding a phone and a dog on a leash&#10;&#10;Description automatically generated">
            <a:extLst>
              <a:ext uri="{FF2B5EF4-FFF2-40B4-BE49-F238E27FC236}">
                <a16:creationId xmlns:a16="http://schemas.microsoft.com/office/drawing/2014/main" id="{8B327C96-9DA1-A377-AD5D-BD4F5B59BD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2050" y="1314048"/>
            <a:ext cx="2790792" cy="3420332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E5FEAB18-03C7-CE19-CCDE-1C49BD311774}"/>
              </a:ext>
            </a:extLst>
          </p:cNvPr>
          <p:cNvGrpSpPr/>
          <p:nvPr/>
        </p:nvGrpSpPr>
        <p:grpSpPr>
          <a:xfrm>
            <a:off x="327230" y="168707"/>
            <a:ext cx="7934484" cy="311944"/>
            <a:chOff x="327230" y="310225"/>
            <a:chExt cx="7934484" cy="311944"/>
          </a:xfrm>
        </p:grpSpPr>
        <p:sp>
          <p:nvSpPr>
            <p:cNvPr id="3" name="Freeform 2">
              <a:extLst>
                <a:ext uri="{FF2B5EF4-FFF2-40B4-BE49-F238E27FC236}">
                  <a16:creationId xmlns:a16="http://schemas.microsoft.com/office/drawing/2014/main" id="{81511BB0-2BB0-63A2-82F0-C6F9ADAA6079}"/>
                </a:ext>
              </a:extLst>
            </p:cNvPr>
            <p:cNvSpPr/>
            <p:nvPr/>
          </p:nvSpPr>
          <p:spPr>
            <a:xfrm>
              <a:off x="327230" y="310225"/>
              <a:ext cx="1872714" cy="311944"/>
            </a:xfrm>
            <a:custGeom>
              <a:avLst/>
              <a:gdLst>
                <a:gd name="connsiteX0" fmla="*/ 0 w 1872714"/>
                <a:gd name="connsiteY0" fmla="*/ 0 h 749085"/>
                <a:gd name="connsiteX1" fmla="*/ 1498172 w 1872714"/>
                <a:gd name="connsiteY1" fmla="*/ 0 h 749085"/>
                <a:gd name="connsiteX2" fmla="*/ 1872714 w 1872714"/>
                <a:gd name="connsiteY2" fmla="*/ 374543 h 749085"/>
                <a:gd name="connsiteX3" fmla="*/ 1498172 w 1872714"/>
                <a:gd name="connsiteY3" fmla="*/ 749085 h 749085"/>
                <a:gd name="connsiteX4" fmla="*/ 0 w 1872714"/>
                <a:gd name="connsiteY4" fmla="*/ 749085 h 749085"/>
                <a:gd name="connsiteX5" fmla="*/ 374543 w 1872714"/>
                <a:gd name="connsiteY5" fmla="*/ 374543 h 749085"/>
                <a:gd name="connsiteX6" fmla="*/ 0 w 1872714"/>
                <a:gd name="connsiteY6" fmla="*/ 0 h 749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72714" h="749085">
                  <a:moveTo>
                    <a:pt x="0" y="0"/>
                  </a:moveTo>
                  <a:lnTo>
                    <a:pt x="1498172" y="0"/>
                  </a:lnTo>
                  <a:lnTo>
                    <a:pt x="1872714" y="374543"/>
                  </a:lnTo>
                  <a:lnTo>
                    <a:pt x="1498172" y="749085"/>
                  </a:lnTo>
                  <a:lnTo>
                    <a:pt x="0" y="749085"/>
                  </a:lnTo>
                  <a:lnTo>
                    <a:pt x="374543" y="3745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6B3F"/>
            </a:solidFill>
            <a:ln>
              <a:solidFill>
                <a:srgbClr val="1F6B3F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38551" tIns="21336" rIns="395878" bIns="21336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kern="1200">
                  <a:solidFill>
                    <a:schemeClr val="bg1"/>
                  </a:solidFill>
                  <a:latin typeface="Aptos" panose="020B0004020202020204" pitchFamily="34" charset="0"/>
                </a:rPr>
                <a:t>DEFINE</a:t>
              </a:r>
            </a:p>
          </p:txBody>
        </p:sp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ACEEC2A6-318B-3DE3-9DF0-C4BEF2906767}"/>
                </a:ext>
              </a:extLst>
            </p:cNvPr>
            <p:cNvSpPr/>
            <p:nvPr/>
          </p:nvSpPr>
          <p:spPr>
            <a:xfrm>
              <a:off x="1842672" y="310225"/>
              <a:ext cx="1872714" cy="311944"/>
            </a:xfrm>
            <a:custGeom>
              <a:avLst/>
              <a:gdLst>
                <a:gd name="connsiteX0" fmla="*/ 0 w 1872714"/>
                <a:gd name="connsiteY0" fmla="*/ 0 h 749085"/>
                <a:gd name="connsiteX1" fmla="*/ 1498172 w 1872714"/>
                <a:gd name="connsiteY1" fmla="*/ 0 h 749085"/>
                <a:gd name="connsiteX2" fmla="*/ 1872714 w 1872714"/>
                <a:gd name="connsiteY2" fmla="*/ 374543 h 749085"/>
                <a:gd name="connsiteX3" fmla="*/ 1498172 w 1872714"/>
                <a:gd name="connsiteY3" fmla="*/ 749085 h 749085"/>
                <a:gd name="connsiteX4" fmla="*/ 0 w 1872714"/>
                <a:gd name="connsiteY4" fmla="*/ 749085 h 749085"/>
                <a:gd name="connsiteX5" fmla="*/ 374543 w 1872714"/>
                <a:gd name="connsiteY5" fmla="*/ 374543 h 749085"/>
                <a:gd name="connsiteX6" fmla="*/ 0 w 1872714"/>
                <a:gd name="connsiteY6" fmla="*/ 0 h 749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72714" h="749085">
                  <a:moveTo>
                    <a:pt x="0" y="0"/>
                  </a:moveTo>
                  <a:lnTo>
                    <a:pt x="1498172" y="0"/>
                  </a:lnTo>
                  <a:lnTo>
                    <a:pt x="1872714" y="374543"/>
                  </a:lnTo>
                  <a:lnTo>
                    <a:pt x="1498172" y="749085"/>
                  </a:lnTo>
                  <a:lnTo>
                    <a:pt x="0" y="749085"/>
                  </a:lnTo>
                  <a:lnTo>
                    <a:pt x="374543" y="374543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solidFill>
                <a:srgbClr val="1F6B3F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38551" tIns="21336" rIns="395878" bIns="21336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kern="1200">
                  <a:solidFill>
                    <a:schemeClr val="tx1"/>
                  </a:solidFill>
                  <a:latin typeface="Aptos" panose="020B0004020202020204" pitchFamily="34" charset="0"/>
                </a:rPr>
                <a:t>MEASURE</a:t>
              </a:r>
            </a:p>
          </p:txBody>
        </p: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832D944A-AC4A-0D23-A4D2-3699ECDA3181}"/>
                </a:ext>
              </a:extLst>
            </p:cNvPr>
            <p:cNvSpPr/>
            <p:nvPr/>
          </p:nvSpPr>
          <p:spPr>
            <a:xfrm>
              <a:off x="3358114" y="310225"/>
              <a:ext cx="1872714" cy="311944"/>
            </a:xfrm>
            <a:custGeom>
              <a:avLst/>
              <a:gdLst>
                <a:gd name="connsiteX0" fmla="*/ 0 w 1872714"/>
                <a:gd name="connsiteY0" fmla="*/ 0 h 749085"/>
                <a:gd name="connsiteX1" fmla="*/ 1498172 w 1872714"/>
                <a:gd name="connsiteY1" fmla="*/ 0 h 749085"/>
                <a:gd name="connsiteX2" fmla="*/ 1872714 w 1872714"/>
                <a:gd name="connsiteY2" fmla="*/ 374543 h 749085"/>
                <a:gd name="connsiteX3" fmla="*/ 1498172 w 1872714"/>
                <a:gd name="connsiteY3" fmla="*/ 749085 h 749085"/>
                <a:gd name="connsiteX4" fmla="*/ 0 w 1872714"/>
                <a:gd name="connsiteY4" fmla="*/ 749085 h 749085"/>
                <a:gd name="connsiteX5" fmla="*/ 374543 w 1872714"/>
                <a:gd name="connsiteY5" fmla="*/ 374543 h 749085"/>
                <a:gd name="connsiteX6" fmla="*/ 0 w 1872714"/>
                <a:gd name="connsiteY6" fmla="*/ 0 h 749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72714" h="749085">
                  <a:moveTo>
                    <a:pt x="0" y="0"/>
                  </a:moveTo>
                  <a:lnTo>
                    <a:pt x="1498172" y="0"/>
                  </a:lnTo>
                  <a:lnTo>
                    <a:pt x="1872714" y="374543"/>
                  </a:lnTo>
                  <a:lnTo>
                    <a:pt x="1498172" y="749085"/>
                  </a:lnTo>
                  <a:lnTo>
                    <a:pt x="0" y="749085"/>
                  </a:lnTo>
                  <a:lnTo>
                    <a:pt x="374543" y="374543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solidFill>
                <a:srgbClr val="1F6B3F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38551" tIns="21336" rIns="395878" bIns="21336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kern="1200">
                  <a:solidFill>
                    <a:schemeClr val="tx1"/>
                  </a:solidFill>
                  <a:latin typeface="Aptos" panose="020B0004020202020204" pitchFamily="34" charset="0"/>
                </a:rPr>
                <a:t>ANALYZE</a:t>
              </a:r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389D2A68-9A7E-B1E8-5FDD-7D8114BC7F96}"/>
                </a:ext>
              </a:extLst>
            </p:cNvPr>
            <p:cNvSpPr/>
            <p:nvPr/>
          </p:nvSpPr>
          <p:spPr>
            <a:xfrm>
              <a:off x="4873556" y="310225"/>
              <a:ext cx="1872714" cy="311944"/>
            </a:xfrm>
            <a:custGeom>
              <a:avLst/>
              <a:gdLst>
                <a:gd name="connsiteX0" fmla="*/ 0 w 1872714"/>
                <a:gd name="connsiteY0" fmla="*/ 0 h 749085"/>
                <a:gd name="connsiteX1" fmla="*/ 1498172 w 1872714"/>
                <a:gd name="connsiteY1" fmla="*/ 0 h 749085"/>
                <a:gd name="connsiteX2" fmla="*/ 1872714 w 1872714"/>
                <a:gd name="connsiteY2" fmla="*/ 374543 h 749085"/>
                <a:gd name="connsiteX3" fmla="*/ 1498172 w 1872714"/>
                <a:gd name="connsiteY3" fmla="*/ 749085 h 749085"/>
                <a:gd name="connsiteX4" fmla="*/ 0 w 1872714"/>
                <a:gd name="connsiteY4" fmla="*/ 749085 h 749085"/>
                <a:gd name="connsiteX5" fmla="*/ 374543 w 1872714"/>
                <a:gd name="connsiteY5" fmla="*/ 374543 h 749085"/>
                <a:gd name="connsiteX6" fmla="*/ 0 w 1872714"/>
                <a:gd name="connsiteY6" fmla="*/ 0 h 749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72714" h="749085">
                  <a:moveTo>
                    <a:pt x="0" y="0"/>
                  </a:moveTo>
                  <a:lnTo>
                    <a:pt x="1498172" y="0"/>
                  </a:lnTo>
                  <a:lnTo>
                    <a:pt x="1872714" y="374543"/>
                  </a:lnTo>
                  <a:lnTo>
                    <a:pt x="1498172" y="749085"/>
                  </a:lnTo>
                  <a:lnTo>
                    <a:pt x="0" y="749085"/>
                  </a:lnTo>
                  <a:lnTo>
                    <a:pt x="374543" y="374543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solidFill>
                <a:srgbClr val="1F6B3F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38551" tIns="21336" rIns="395878" bIns="21336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kern="1200">
                  <a:solidFill>
                    <a:schemeClr val="tx1"/>
                  </a:solidFill>
                  <a:latin typeface="Aptos" panose="020B0004020202020204" pitchFamily="34" charset="0"/>
                </a:rPr>
                <a:t>IMPROVE</a:t>
              </a:r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B738673F-8845-DB27-90C3-A29FDF832BA7}"/>
                </a:ext>
              </a:extLst>
            </p:cNvPr>
            <p:cNvSpPr/>
            <p:nvPr/>
          </p:nvSpPr>
          <p:spPr>
            <a:xfrm>
              <a:off x="6389000" y="310225"/>
              <a:ext cx="1872714" cy="311944"/>
            </a:xfrm>
            <a:custGeom>
              <a:avLst/>
              <a:gdLst>
                <a:gd name="connsiteX0" fmla="*/ 0 w 1872714"/>
                <a:gd name="connsiteY0" fmla="*/ 0 h 749085"/>
                <a:gd name="connsiteX1" fmla="*/ 1498172 w 1872714"/>
                <a:gd name="connsiteY1" fmla="*/ 0 h 749085"/>
                <a:gd name="connsiteX2" fmla="*/ 1872714 w 1872714"/>
                <a:gd name="connsiteY2" fmla="*/ 374543 h 749085"/>
                <a:gd name="connsiteX3" fmla="*/ 1498172 w 1872714"/>
                <a:gd name="connsiteY3" fmla="*/ 749085 h 749085"/>
                <a:gd name="connsiteX4" fmla="*/ 0 w 1872714"/>
                <a:gd name="connsiteY4" fmla="*/ 749085 h 749085"/>
                <a:gd name="connsiteX5" fmla="*/ 374543 w 1872714"/>
                <a:gd name="connsiteY5" fmla="*/ 374543 h 749085"/>
                <a:gd name="connsiteX6" fmla="*/ 0 w 1872714"/>
                <a:gd name="connsiteY6" fmla="*/ 0 h 749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72714" h="749085">
                  <a:moveTo>
                    <a:pt x="0" y="0"/>
                  </a:moveTo>
                  <a:lnTo>
                    <a:pt x="1498172" y="0"/>
                  </a:lnTo>
                  <a:lnTo>
                    <a:pt x="1872714" y="374543"/>
                  </a:lnTo>
                  <a:lnTo>
                    <a:pt x="1498172" y="749085"/>
                  </a:lnTo>
                  <a:lnTo>
                    <a:pt x="0" y="749085"/>
                  </a:lnTo>
                  <a:lnTo>
                    <a:pt x="374543" y="374543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solidFill>
                <a:srgbClr val="1F6B3F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38551" tIns="21336" rIns="395878" bIns="21336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kern="1200">
                  <a:solidFill>
                    <a:schemeClr val="tx1"/>
                  </a:solidFill>
                  <a:latin typeface="Aptos" panose="020B0004020202020204" pitchFamily="34" charset="0"/>
                </a:rPr>
                <a:t>CONTROL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50562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2c43d77b96f_0_446"/>
          <p:cNvSpPr/>
          <p:nvPr/>
        </p:nvSpPr>
        <p:spPr>
          <a:xfrm>
            <a:off x="5695921" y="1271757"/>
            <a:ext cx="4876802" cy="4876128"/>
          </a:xfrm>
          <a:prstGeom prst="ellipse">
            <a:avLst/>
          </a:prstGeom>
          <a:solidFill>
            <a:srgbClr val="62AB8D"/>
          </a:solidFill>
          <a:ln>
            <a:noFill/>
          </a:ln>
        </p:spPr>
        <p:txBody>
          <a:bodyPr spcFirstLastPara="1" wrap="square" lIns="34280" tIns="34280" rIns="34280" bIns="34280" anchor="ctr" anchorCtr="0">
            <a:noAutofit/>
          </a:bodyPr>
          <a:lstStyle/>
          <a:p>
            <a:endParaRPr sz="197"/>
          </a:p>
        </p:txBody>
      </p:sp>
      <p:sp>
        <p:nvSpPr>
          <p:cNvPr id="482" name="Google Shape;482;g2c43d77b96f_0_446"/>
          <p:cNvSpPr/>
          <p:nvPr/>
        </p:nvSpPr>
        <p:spPr>
          <a:xfrm>
            <a:off x="8762954" y="3943171"/>
            <a:ext cx="380988" cy="11999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80" tIns="34280" rIns="34280" bIns="34280" anchor="ctr" anchorCtr="0">
            <a:noAutofit/>
          </a:bodyPr>
          <a:lstStyle/>
          <a:p>
            <a:endParaRPr sz="197"/>
          </a:p>
        </p:txBody>
      </p:sp>
      <p:pic>
        <p:nvPicPr>
          <p:cNvPr id="484" name="Google Shape;484;g2c43d77b96f_0_446" descr=" 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6377" y="725848"/>
            <a:ext cx="2462200" cy="205237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5" name="Google Shape;485;g2c43d77b96f_0_446" descr=" 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44292" y="2915099"/>
            <a:ext cx="2462200" cy="2052370"/>
          </a:xfrm>
          <a:prstGeom prst="rect">
            <a:avLst/>
          </a:prstGeom>
          <a:noFill/>
          <a:ln>
            <a:noFill/>
          </a:ln>
        </p:spPr>
      </p:pic>
      <p:sp>
        <p:nvSpPr>
          <p:cNvPr id="488" name="Google Shape;488;g2c43d77b96f_0_446"/>
          <p:cNvSpPr/>
          <p:nvPr/>
        </p:nvSpPr>
        <p:spPr>
          <a:xfrm>
            <a:off x="3189294" y="982136"/>
            <a:ext cx="431831" cy="10079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007042"/>
              </a:buClr>
              <a:buSzPts val="12800"/>
            </a:pPr>
            <a:r>
              <a:rPr lang="en-US" sz="4800" b="1">
                <a:solidFill>
                  <a:srgbClr val="007042"/>
                </a:solidFill>
                <a:latin typeface="Arial" panose="020B0604020202020204" pitchFamily="34" charset="0"/>
                <a:ea typeface="Red Hat Display Black"/>
                <a:cs typeface="Arial" panose="020B0604020202020204" pitchFamily="34" charset="0"/>
                <a:sym typeface="Red Hat Display Black"/>
              </a:rPr>
              <a:t>1</a:t>
            </a:r>
            <a:endParaRPr lang="en-US" sz="4800" b="1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  <p:sp>
        <p:nvSpPr>
          <p:cNvPr id="490" name="Google Shape;490;g2c43d77b96f_0_446"/>
          <p:cNvSpPr/>
          <p:nvPr/>
        </p:nvSpPr>
        <p:spPr>
          <a:xfrm>
            <a:off x="3515659" y="1019467"/>
            <a:ext cx="2463567" cy="718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0E0E0E"/>
              </a:buClr>
              <a:buSzPts val="4800"/>
            </a:pPr>
            <a:r>
              <a:rPr lang="en-US" sz="1800" b="1" kern="1200">
                <a:solidFill>
                  <a:srgbClr val="0E0E0E"/>
                </a:solidFill>
                <a:latin typeface="Arial" panose="020B0604020202020204" pitchFamily="34" charset="0"/>
                <a:ea typeface="Red Hat Display Black"/>
                <a:cs typeface="Arial" panose="020B0604020202020204" pitchFamily="34" charset="0"/>
                <a:sym typeface="Red Hat Display Black"/>
              </a:rPr>
              <a:t>PROCESS CONTEXT</a:t>
            </a:r>
            <a:endParaRPr lang="en-US" sz="1800" b="1" kern="1200">
              <a:solidFill>
                <a:srgbClr val="0E0E0E"/>
              </a:solidFill>
              <a:latin typeface="Arial" panose="020B0604020202020204" pitchFamily="34" charset="0"/>
              <a:ea typeface="Red Hat Display Black"/>
              <a:cs typeface="Arial" panose="020B0604020202020204" pitchFamily="34" charset="0"/>
            </a:endParaRPr>
          </a:p>
        </p:txBody>
      </p:sp>
      <p:sp>
        <p:nvSpPr>
          <p:cNvPr id="491" name="Google Shape;491;g2c43d77b96f_0_446"/>
          <p:cNvSpPr/>
          <p:nvPr/>
        </p:nvSpPr>
        <p:spPr>
          <a:xfrm>
            <a:off x="3548008" y="1429887"/>
            <a:ext cx="2222486" cy="650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sz="1600">
                <a:solidFill>
                  <a:srgbClr val="0E0E0E"/>
                </a:solidFill>
                <a:ea typeface="Red Hat Display"/>
                <a:sym typeface="Red Hat Display"/>
              </a:rPr>
              <a:t>In the coffee shop industry, customer satisfaction and quick service are crucial for retaining customers and driving revenue.</a:t>
            </a:r>
            <a:endParaRPr lang="en-US" sz="1600"/>
          </a:p>
          <a:p>
            <a:pPr>
              <a:buSzPts val="3200"/>
              <a:buFont typeface="Red Hat Display"/>
            </a:pPr>
            <a:endParaRPr lang="en-US" sz="1600">
              <a:solidFill>
                <a:srgbClr val="0E0E0E"/>
              </a:solidFill>
              <a:ea typeface="Red Hat Display"/>
              <a:cs typeface="Red Hat Display"/>
            </a:endParaRPr>
          </a:p>
        </p:txBody>
      </p:sp>
      <p:sp>
        <p:nvSpPr>
          <p:cNvPr id="494" name="Google Shape;494;g2c43d77b96f_0_446"/>
          <p:cNvSpPr/>
          <p:nvPr/>
        </p:nvSpPr>
        <p:spPr>
          <a:xfrm>
            <a:off x="404811" y="3307461"/>
            <a:ext cx="588973" cy="10079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007042"/>
              </a:buClr>
              <a:buSzPts val="12800"/>
            </a:pPr>
            <a:r>
              <a:rPr lang="en-US" sz="4800" b="1">
                <a:solidFill>
                  <a:srgbClr val="007042"/>
                </a:solidFill>
                <a:latin typeface="Arial" panose="020B0604020202020204" pitchFamily="34" charset="0"/>
                <a:ea typeface="Red Hat Display Black"/>
                <a:cs typeface="Arial" panose="020B0604020202020204" pitchFamily="34" charset="0"/>
                <a:sym typeface="Red Hat Display Black"/>
              </a:rPr>
              <a:t>3</a:t>
            </a:r>
            <a:endParaRPr lang="en-US" sz="4800" b="1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  <p:sp>
        <p:nvSpPr>
          <p:cNvPr id="495" name="Google Shape;495;g2c43d77b96f_0_446"/>
          <p:cNvSpPr/>
          <p:nvPr/>
        </p:nvSpPr>
        <p:spPr>
          <a:xfrm>
            <a:off x="866771" y="2986034"/>
            <a:ext cx="2014500" cy="14475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80" tIns="34280" rIns="34280" bIns="34280" anchor="ctr" anchorCtr="0">
            <a:noAutofit/>
          </a:bodyPr>
          <a:lstStyle/>
          <a:p>
            <a:endParaRPr sz="197"/>
          </a:p>
        </p:txBody>
      </p:sp>
      <p:sp>
        <p:nvSpPr>
          <p:cNvPr id="496" name="Google Shape;496;g2c43d77b96f_0_446"/>
          <p:cNvSpPr/>
          <p:nvPr/>
        </p:nvSpPr>
        <p:spPr>
          <a:xfrm>
            <a:off x="985384" y="3287918"/>
            <a:ext cx="5066878" cy="6533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sz="2025" b="1">
                <a:solidFill>
                  <a:srgbClr val="0E0E0E"/>
                </a:solidFill>
                <a:latin typeface="Arial" panose="020B0604020202020204" pitchFamily="34" charset="0"/>
                <a:ea typeface="Red Hat Display Black"/>
                <a:cs typeface="Arial" panose="020B0604020202020204" pitchFamily="34" charset="0"/>
                <a:sym typeface="Red Hat Display Black"/>
              </a:rPr>
              <a:t>WHY IS THIS A PROBLEM</a:t>
            </a:r>
            <a:endParaRPr lang="en-US" sz="2025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7" name="Google Shape;497;g2c43d77b96f_0_446"/>
          <p:cNvSpPr/>
          <p:nvPr/>
        </p:nvSpPr>
        <p:spPr>
          <a:xfrm>
            <a:off x="877554" y="3676775"/>
            <a:ext cx="4437608" cy="1066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71450" indent="-171450">
              <a:buChar char="•"/>
            </a:pPr>
            <a:r>
              <a:rPr lang="en-US" sz="1600">
                <a:solidFill>
                  <a:srgbClr val="0E0E0E"/>
                </a:solidFill>
                <a:ea typeface="Red Hat Display"/>
                <a:sym typeface="Red Hat Display"/>
              </a:rPr>
              <a:t>Negative shopping experiences</a:t>
            </a:r>
            <a:endParaRPr lang="en-US" sz="1600">
              <a:solidFill>
                <a:srgbClr val="0E0E0E"/>
              </a:solidFill>
              <a:ea typeface="Red Hat Display"/>
            </a:endParaRPr>
          </a:p>
          <a:p>
            <a:pPr marL="171450" indent="-171450">
              <a:buChar char="•"/>
            </a:pPr>
            <a:r>
              <a:rPr lang="en-US" sz="1600">
                <a:solidFill>
                  <a:srgbClr val="0E0E0E"/>
                </a:solidFill>
                <a:ea typeface="Red Hat Display"/>
              </a:rPr>
              <a:t>Decreased customer retention</a:t>
            </a:r>
          </a:p>
          <a:p>
            <a:pPr marL="171450" indent="-171450">
              <a:buChar char="•"/>
            </a:pPr>
            <a:r>
              <a:rPr lang="en-US" sz="1600">
                <a:solidFill>
                  <a:srgbClr val="0E0E0E"/>
                </a:solidFill>
                <a:ea typeface="Red Hat Display"/>
              </a:rPr>
              <a:t>Harming QST-Starbucks' reputation and revenue</a:t>
            </a:r>
          </a:p>
          <a:p>
            <a:pPr marL="171450" indent="-171450">
              <a:buChar char="•"/>
            </a:pPr>
            <a:endParaRPr lang="en-US" sz="1600">
              <a:solidFill>
                <a:srgbClr val="0E0E0E"/>
              </a:solidFill>
              <a:ea typeface="Red Hat Display"/>
            </a:endParaRPr>
          </a:p>
          <a:p>
            <a:endParaRPr lang="en-US" sz="1600">
              <a:solidFill>
                <a:srgbClr val="0E0E0E"/>
              </a:solidFill>
              <a:ea typeface="Red Hat Display"/>
            </a:endParaRPr>
          </a:p>
        </p:txBody>
      </p:sp>
      <p:sp>
        <p:nvSpPr>
          <p:cNvPr id="506" name="Google Shape;506;g2c43d77b96f_0_446"/>
          <p:cNvSpPr/>
          <p:nvPr/>
        </p:nvSpPr>
        <p:spPr>
          <a:xfrm>
            <a:off x="6052262" y="939009"/>
            <a:ext cx="560402" cy="10079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007042"/>
              </a:buClr>
              <a:buSzPts val="12800"/>
            </a:pPr>
            <a:r>
              <a:rPr lang="en-US" sz="4800" b="1">
                <a:solidFill>
                  <a:srgbClr val="007042"/>
                </a:solidFill>
                <a:latin typeface="Arial" panose="020B0604020202020204" pitchFamily="34" charset="0"/>
                <a:ea typeface="Red Hat Display Black"/>
                <a:cs typeface="Arial" panose="020B0604020202020204" pitchFamily="34" charset="0"/>
                <a:sym typeface="Red Hat Display Black"/>
              </a:rPr>
              <a:t>2</a:t>
            </a:r>
            <a:endParaRPr lang="en-US" sz="4800" b="1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  <p:sp>
        <p:nvSpPr>
          <p:cNvPr id="508" name="Google Shape;508;g2c43d77b96f_0_446"/>
          <p:cNvSpPr/>
          <p:nvPr/>
        </p:nvSpPr>
        <p:spPr>
          <a:xfrm>
            <a:off x="6615044" y="933214"/>
            <a:ext cx="2119337" cy="685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0E0E0E"/>
              </a:buClr>
              <a:buSzPts val="4800"/>
            </a:pPr>
            <a:r>
              <a:rPr lang="en-US" sz="1800" b="1">
                <a:solidFill>
                  <a:srgbClr val="0E0E0E"/>
                </a:solidFill>
                <a:latin typeface="Arial" panose="020B0604020202020204" pitchFamily="34" charset="0"/>
                <a:ea typeface="Red Hat Display Black"/>
                <a:cs typeface="Arial" panose="020B0604020202020204" pitchFamily="34" charset="0"/>
                <a:sym typeface="Red Hat Display Black"/>
              </a:rPr>
              <a:t>THE PROBLEM</a:t>
            </a:r>
            <a:endParaRPr lang="en-US" sz="1800" b="1">
              <a:solidFill>
                <a:srgbClr val="0E0E0E"/>
              </a:solidFill>
              <a:latin typeface="Arial" panose="020B0604020202020204" pitchFamily="34" charset="0"/>
              <a:ea typeface="Red Hat Display Black"/>
              <a:cs typeface="Arial" panose="020B0604020202020204" pitchFamily="34" charset="0"/>
            </a:endParaRPr>
          </a:p>
        </p:txBody>
      </p:sp>
      <p:sp>
        <p:nvSpPr>
          <p:cNvPr id="509" name="Google Shape;509;g2c43d77b96f_0_446"/>
          <p:cNvSpPr/>
          <p:nvPr/>
        </p:nvSpPr>
        <p:spPr>
          <a:xfrm>
            <a:off x="6615044" y="1375980"/>
            <a:ext cx="2449754" cy="672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sz="1600">
                <a:solidFill>
                  <a:srgbClr val="0E0E0E"/>
                </a:solidFill>
                <a:ea typeface="Red Hat Display"/>
                <a:sym typeface="Red Hat Display"/>
              </a:rPr>
              <a:t>QST-Starbucks currently lacks self-checkout options, leading to longer wait times and potential customer attrition.</a:t>
            </a:r>
            <a:endParaRPr lang="en-US" sz="1600">
              <a:ea typeface="Red Hat Display"/>
            </a:endParaRPr>
          </a:p>
          <a:p>
            <a:pPr>
              <a:buSzPts val="3200"/>
            </a:pPr>
            <a:endParaRPr lang="en-US" sz="1600">
              <a:solidFill>
                <a:srgbClr val="0E0E0E"/>
              </a:solidFill>
              <a:ea typeface="Red Hat Display"/>
              <a:cs typeface="Red Hat Display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75E3656-81D5-9D42-A798-9CE6664825BF}"/>
              </a:ext>
            </a:extLst>
          </p:cNvPr>
          <p:cNvGrpSpPr/>
          <p:nvPr/>
        </p:nvGrpSpPr>
        <p:grpSpPr>
          <a:xfrm>
            <a:off x="327230" y="168707"/>
            <a:ext cx="7934484" cy="311944"/>
            <a:chOff x="327230" y="310225"/>
            <a:chExt cx="7934484" cy="311944"/>
          </a:xfrm>
        </p:grpSpPr>
        <p:sp>
          <p:nvSpPr>
            <p:cNvPr id="3" name="Freeform 2">
              <a:extLst>
                <a:ext uri="{FF2B5EF4-FFF2-40B4-BE49-F238E27FC236}">
                  <a16:creationId xmlns:a16="http://schemas.microsoft.com/office/drawing/2014/main" id="{0857FEDB-7A91-C9E6-4C82-DF0B205720E7}"/>
                </a:ext>
              </a:extLst>
            </p:cNvPr>
            <p:cNvSpPr/>
            <p:nvPr/>
          </p:nvSpPr>
          <p:spPr>
            <a:xfrm>
              <a:off x="327230" y="310225"/>
              <a:ext cx="1872714" cy="311944"/>
            </a:xfrm>
            <a:custGeom>
              <a:avLst/>
              <a:gdLst>
                <a:gd name="connsiteX0" fmla="*/ 0 w 1872714"/>
                <a:gd name="connsiteY0" fmla="*/ 0 h 749085"/>
                <a:gd name="connsiteX1" fmla="*/ 1498172 w 1872714"/>
                <a:gd name="connsiteY1" fmla="*/ 0 h 749085"/>
                <a:gd name="connsiteX2" fmla="*/ 1872714 w 1872714"/>
                <a:gd name="connsiteY2" fmla="*/ 374543 h 749085"/>
                <a:gd name="connsiteX3" fmla="*/ 1498172 w 1872714"/>
                <a:gd name="connsiteY3" fmla="*/ 749085 h 749085"/>
                <a:gd name="connsiteX4" fmla="*/ 0 w 1872714"/>
                <a:gd name="connsiteY4" fmla="*/ 749085 h 749085"/>
                <a:gd name="connsiteX5" fmla="*/ 374543 w 1872714"/>
                <a:gd name="connsiteY5" fmla="*/ 374543 h 749085"/>
                <a:gd name="connsiteX6" fmla="*/ 0 w 1872714"/>
                <a:gd name="connsiteY6" fmla="*/ 0 h 749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72714" h="749085">
                  <a:moveTo>
                    <a:pt x="0" y="0"/>
                  </a:moveTo>
                  <a:lnTo>
                    <a:pt x="1498172" y="0"/>
                  </a:lnTo>
                  <a:lnTo>
                    <a:pt x="1872714" y="374543"/>
                  </a:lnTo>
                  <a:lnTo>
                    <a:pt x="1498172" y="749085"/>
                  </a:lnTo>
                  <a:lnTo>
                    <a:pt x="0" y="749085"/>
                  </a:lnTo>
                  <a:lnTo>
                    <a:pt x="374543" y="3745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6B3F"/>
            </a:solidFill>
            <a:ln>
              <a:solidFill>
                <a:srgbClr val="1F6B3F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38551" tIns="21336" rIns="395878" bIns="21336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kern="1200">
                  <a:solidFill>
                    <a:schemeClr val="bg1"/>
                  </a:solidFill>
                  <a:latin typeface="Aptos" panose="020B0004020202020204" pitchFamily="34" charset="0"/>
                </a:rPr>
                <a:t>DEFINE</a:t>
              </a:r>
            </a:p>
          </p:txBody>
        </p:sp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46C3C57C-3FDA-8F7B-D74D-9A5E56F89560}"/>
                </a:ext>
              </a:extLst>
            </p:cNvPr>
            <p:cNvSpPr/>
            <p:nvPr/>
          </p:nvSpPr>
          <p:spPr>
            <a:xfrm>
              <a:off x="1842672" y="310225"/>
              <a:ext cx="1872714" cy="311944"/>
            </a:xfrm>
            <a:custGeom>
              <a:avLst/>
              <a:gdLst>
                <a:gd name="connsiteX0" fmla="*/ 0 w 1872714"/>
                <a:gd name="connsiteY0" fmla="*/ 0 h 749085"/>
                <a:gd name="connsiteX1" fmla="*/ 1498172 w 1872714"/>
                <a:gd name="connsiteY1" fmla="*/ 0 h 749085"/>
                <a:gd name="connsiteX2" fmla="*/ 1872714 w 1872714"/>
                <a:gd name="connsiteY2" fmla="*/ 374543 h 749085"/>
                <a:gd name="connsiteX3" fmla="*/ 1498172 w 1872714"/>
                <a:gd name="connsiteY3" fmla="*/ 749085 h 749085"/>
                <a:gd name="connsiteX4" fmla="*/ 0 w 1872714"/>
                <a:gd name="connsiteY4" fmla="*/ 749085 h 749085"/>
                <a:gd name="connsiteX5" fmla="*/ 374543 w 1872714"/>
                <a:gd name="connsiteY5" fmla="*/ 374543 h 749085"/>
                <a:gd name="connsiteX6" fmla="*/ 0 w 1872714"/>
                <a:gd name="connsiteY6" fmla="*/ 0 h 749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72714" h="749085">
                  <a:moveTo>
                    <a:pt x="0" y="0"/>
                  </a:moveTo>
                  <a:lnTo>
                    <a:pt x="1498172" y="0"/>
                  </a:lnTo>
                  <a:lnTo>
                    <a:pt x="1872714" y="374543"/>
                  </a:lnTo>
                  <a:lnTo>
                    <a:pt x="1498172" y="749085"/>
                  </a:lnTo>
                  <a:lnTo>
                    <a:pt x="0" y="749085"/>
                  </a:lnTo>
                  <a:lnTo>
                    <a:pt x="374543" y="374543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solidFill>
                <a:srgbClr val="1F6B3F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38551" tIns="21336" rIns="395878" bIns="21336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kern="1200">
                  <a:solidFill>
                    <a:schemeClr val="tx1"/>
                  </a:solidFill>
                  <a:latin typeface="Aptos" panose="020B0004020202020204" pitchFamily="34" charset="0"/>
                </a:rPr>
                <a:t>MEASURE</a:t>
              </a:r>
            </a:p>
          </p:txBody>
        </p: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E784BC3E-5AC5-47B3-4969-490DE494B89D}"/>
                </a:ext>
              </a:extLst>
            </p:cNvPr>
            <p:cNvSpPr/>
            <p:nvPr/>
          </p:nvSpPr>
          <p:spPr>
            <a:xfrm>
              <a:off x="3358114" y="310225"/>
              <a:ext cx="1872714" cy="311944"/>
            </a:xfrm>
            <a:custGeom>
              <a:avLst/>
              <a:gdLst>
                <a:gd name="connsiteX0" fmla="*/ 0 w 1872714"/>
                <a:gd name="connsiteY0" fmla="*/ 0 h 749085"/>
                <a:gd name="connsiteX1" fmla="*/ 1498172 w 1872714"/>
                <a:gd name="connsiteY1" fmla="*/ 0 h 749085"/>
                <a:gd name="connsiteX2" fmla="*/ 1872714 w 1872714"/>
                <a:gd name="connsiteY2" fmla="*/ 374543 h 749085"/>
                <a:gd name="connsiteX3" fmla="*/ 1498172 w 1872714"/>
                <a:gd name="connsiteY3" fmla="*/ 749085 h 749085"/>
                <a:gd name="connsiteX4" fmla="*/ 0 w 1872714"/>
                <a:gd name="connsiteY4" fmla="*/ 749085 h 749085"/>
                <a:gd name="connsiteX5" fmla="*/ 374543 w 1872714"/>
                <a:gd name="connsiteY5" fmla="*/ 374543 h 749085"/>
                <a:gd name="connsiteX6" fmla="*/ 0 w 1872714"/>
                <a:gd name="connsiteY6" fmla="*/ 0 h 749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72714" h="749085">
                  <a:moveTo>
                    <a:pt x="0" y="0"/>
                  </a:moveTo>
                  <a:lnTo>
                    <a:pt x="1498172" y="0"/>
                  </a:lnTo>
                  <a:lnTo>
                    <a:pt x="1872714" y="374543"/>
                  </a:lnTo>
                  <a:lnTo>
                    <a:pt x="1498172" y="749085"/>
                  </a:lnTo>
                  <a:lnTo>
                    <a:pt x="0" y="749085"/>
                  </a:lnTo>
                  <a:lnTo>
                    <a:pt x="374543" y="374543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solidFill>
                <a:srgbClr val="1F6B3F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38551" tIns="21336" rIns="395878" bIns="21336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kern="1200">
                  <a:solidFill>
                    <a:schemeClr val="tx1"/>
                  </a:solidFill>
                  <a:latin typeface="Aptos" panose="020B0004020202020204" pitchFamily="34" charset="0"/>
                </a:rPr>
                <a:t>ANALYZE</a:t>
              </a:r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7444FE08-4253-ED57-8D00-DA8555B37FEB}"/>
                </a:ext>
              </a:extLst>
            </p:cNvPr>
            <p:cNvSpPr/>
            <p:nvPr/>
          </p:nvSpPr>
          <p:spPr>
            <a:xfrm>
              <a:off x="4873556" y="310225"/>
              <a:ext cx="1872714" cy="311944"/>
            </a:xfrm>
            <a:custGeom>
              <a:avLst/>
              <a:gdLst>
                <a:gd name="connsiteX0" fmla="*/ 0 w 1872714"/>
                <a:gd name="connsiteY0" fmla="*/ 0 h 749085"/>
                <a:gd name="connsiteX1" fmla="*/ 1498172 w 1872714"/>
                <a:gd name="connsiteY1" fmla="*/ 0 h 749085"/>
                <a:gd name="connsiteX2" fmla="*/ 1872714 w 1872714"/>
                <a:gd name="connsiteY2" fmla="*/ 374543 h 749085"/>
                <a:gd name="connsiteX3" fmla="*/ 1498172 w 1872714"/>
                <a:gd name="connsiteY3" fmla="*/ 749085 h 749085"/>
                <a:gd name="connsiteX4" fmla="*/ 0 w 1872714"/>
                <a:gd name="connsiteY4" fmla="*/ 749085 h 749085"/>
                <a:gd name="connsiteX5" fmla="*/ 374543 w 1872714"/>
                <a:gd name="connsiteY5" fmla="*/ 374543 h 749085"/>
                <a:gd name="connsiteX6" fmla="*/ 0 w 1872714"/>
                <a:gd name="connsiteY6" fmla="*/ 0 h 749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72714" h="749085">
                  <a:moveTo>
                    <a:pt x="0" y="0"/>
                  </a:moveTo>
                  <a:lnTo>
                    <a:pt x="1498172" y="0"/>
                  </a:lnTo>
                  <a:lnTo>
                    <a:pt x="1872714" y="374543"/>
                  </a:lnTo>
                  <a:lnTo>
                    <a:pt x="1498172" y="749085"/>
                  </a:lnTo>
                  <a:lnTo>
                    <a:pt x="0" y="749085"/>
                  </a:lnTo>
                  <a:lnTo>
                    <a:pt x="374543" y="374543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solidFill>
                <a:srgbClr val="1F6B3F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38551" tIns="21336" rIns="395878" bIns="21336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kern="1200">
                  <a:solidFill>
                    <a:schemeClr val="tx1"/>
                  </a:solidFill>
                  <a:latin typeface="Aptos" panose="020B0004020202020204" pitchFamily="34" charset="0"/>
                </a:rPr>
                <a:t>IMPROVE</a:t>
              </a:r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DBDB5DD3-3F72-7024-4616-C05088A1BCF8}"/>
                </a:ext>
              </a:extLst>
            </p:cNvPr>
            <p:cNvSpPr/>
            <p:nvPr/>
          </p:nvSpPr>
          <p:spPr>
            <a:xfrm>
              <a:off x="6389000" y="310225"/>
              <a:ext cx="1872714" cy="311944"/>
            </a:xfrm>
            <a:custGeom>
              <a:avLst/>
              <a:gdLst>
                <a:gd name="connsiteX0" fmla="*/ 0 w 1872714"/>
                <a:gd name="connsiteY0" fmla="*/ 0 h 749085"/>
                <a:gd name="connsiteX1" fmla="*/ 1498172 w 1872714"/>
                <a:gd name="connsiteY1" fmla="*/ 0 h 749085"/>
                <a:gd name="connsiteX2" fmla="*/ 1872714 w 1872714"/>
                <a:gd name="connsiteY2" fmla="*/ 374543 h 749085"/>
                <a:gd name="connsiteX3" fmla="*/ 1498172 w 1872714"/>
                <a:gd name="connsiteY3" fmla="*/ 749085 h 749085"/>
                <a:gd name="connsiteX4" fmla="*/ 0 w 1872714"/>
                <a:gd name="connsiteY4" fmla="*/ 749085 h 749085"/>
                <a:gd name="connsiteX5" fmla="*/ 374543 w 1872714"/>
                <a:gd name="connsiteY5" fmla="*/ 374543 h 749085"/>
                <a:gd name="connsiteX6" fmla="*/ 0 w 1872714"/>
                <a:gd name="connsiteY6" fmla="*/ 0 h 749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72714" h="749085">
                  <a:moveTo>
                    <a:pt x="0" y="0"/>
                  </a:moveTo>
                  <a:lnTo>
                    <a:pt x="1498172" y="0"/>
                  </a:lnTo>
                  <a:lnTo>
                    <a:pt x="1872714" y="374543"/>
                  </a:lnTo>
                  <a:lnTo>
                    <a:pt x="1498172" y="749085"/>
                  </a:lnTo>
                  <a:lnTo>
                    <a:pt x="0" y="749085"/>
                  </a:lnTo>
                  <a:lnTo>
                    <a:pt x="374543" y="374543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solidFill>
                <a:srgbClr val="1F6B3F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38551" tIns="21336" rIns="395878" bIns="21336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kern="1200">
                  <a:solidFill>
                    <a:schemeClr val="tx1"/>
                  </a:solidFill>
                  <a:latin typeface="Aptos" panose="020B0004020202020204" pitchFamily="34" charset="0"/>
                </a:rPr>
                <a:t>CONTROL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68795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2c43d77b96f_0_499"/>
          <p:cNvSpPr/>
          <p:nvPr/>
        </p:nvSpPr>
        <p:spPr>
          <a:xfrm>
            <a:off x="8762954" y="3943171"/>
            <a:ext cx="380988" cy="11999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80" tIns="34280" rIns="34280" bIns="34280" anchor="ctr" anchorCtr="0">
            <a:noAutofit/>
          </a:bodyPr>
          <a:lstStyle/>
          <a:p>
            <a:endParaRPr sz="197"/>
          </a:p>
        </p:txBody>
      </p:sp>
      <p:sp>
        <p:nvSpPr>
          <p:cNvPr id="539" name="Google Shape;539;g2c43d77b96f_0_499"/>
          <p:cNvSpPr/>
          <p:nvPr/>
        </p:nvSpPr>
        <p:spPr>
          <a:xfrm>
            <a:off x="2485774" y="651813"/>
            <a:ext cx="4603688" cy="6317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sz="3000" b="1">
                <a:solidFill>
                  <a:srgbClr val="007042"/>
                </a:solidFill>
                <a:ea typeface="Red Hat Display Black"/>
                <a:sym typeface="Red Hat Display Black"/>
              </a:rPr>
              <a:t>PROJECT CHARTER</a:t>
            </a:r>
            <a:endParaRPr lang="en-US" sz="3000" b="1">
              <a:ea typeface="Red Hat Display Black"/>
            </a:endParaRPr>
          </a:p>
          <a:p>
            <a:pPr algn="ctr">
              <a:buSzPts val="8000"/>
            </a:pPr>
            <a:endParaRPr lang="en-US" sz="3000" b="1">
              <a:solidFill>
                <a:srgbClr val="007042"/>
              </a:solidFill>
              <a:latin typeface="Red Hat Display Black"/>
              <a:ea typeface="Red Hat Display Black"/>
              <a:cs typeface="Red Hat Display Black"/>
            </a:endParaRPr>
          </a:p>
        </p:txBody>
      </p:sp>
      <p:sp>
        <p:nvSpPr>
          <p:cNvPr id="540" name="Google Shape;540;g2c43d77b96f_0_499"/>
          <p:cNvSpPr/>
          <p:nvPr/>
        </p:nvSpPr>
        <p:spPr>
          <a:xfrm>
            <a:off x="10783" y="1287570"/>
            <a:ext cx="9143934" cy="3661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80" tIns="34280" rIns="34280" bIns="34280" anchor="ctr" anchorCtr="0">
            <a:noAutofit/>
          </a:bodyPr>
          <a:lstStyle/>
          <a:p>
            <a:endParaRPr sz="197"/>
          </a:p>
        </p:txBody>
      </p:sp>
      <p:sp>
        <p:nvSpPr>
          <p:cNvPr id="541" name="Google Shape;541;g2c43d77b96f_0_499"/>
          <p:cNvSpPr/>
          <p:nvPr/>
        </p:nvSpPr>
        <p:spPr>
          <a:xfrm>
            <a:off x="10783" y="3025656"/>
            <a:ext cx="9143934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80" tIns="34280" rIns="34280" bIns="34280" anchor="ctr" anchorCtr="0">
            <a:noAutofit/>
          </a:bodyPr>
          <a:lstStyle/>
          <a:p>
            <a:endParaRPr sz="197"/>
          </a:p>
        </p:txBody>
      </p:sp>
      <p:pic>
        <p:nvPicPr>
          <p:cNvPr id="542" name="Google Shape;542;g2c43d77b96f_0_499" descr=" 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V="1">
            <a:off x="150962" y="2907058"/>
            <a:ext cx="8798896" cy="124617"/>
          </a:xfrm>
          <a:prstGeom prst="rect">
            <a:avLst/>
          </a:prstGeom>
          <a:noFill/>
          <a:ln>
            <a:noFill/>
          </a:ln>
        </p:spPr>
      </p:pic>
      <p:pic>
        <p:nvPicPr>
          <p:cNvPr id="543" name="Google Shape;543;g2c43d77b96f_0_499" descr=" 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7506" y="1935185"/>
            <a:ext cx="71437" cy="1090471"/>
          </a:xfrm>
          <a:prstGeom prst="rect">
            <a:avLst/>
          </a:prstGeom>
          <a:noFill/>
          <a:ln>
            <a:noFill/>
          </a:ln>
        </p:spPr>
      </p:pic>
      <p:pic>
        <p:nvPicPr>
          <p:cNvPr id="544" name="Google Shape;544;g2c43d77b96f_0_499" descr=" 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720871" y="1368522"/>
            <a:ext cx="71437" cy="1657134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g2c43d77b96f_0_499" descr=" 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592045" y="3025656"/>
            <a:ext cx="71437" cy="1885704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g2c43d77b96f_0_499" descr=" 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840173" y="3025656"/>
            <a:ext cx="71437" cy="1142851"/>
          </a:xfrm>
          <a:prstGeom prst="rect">
            <a:avLst/>
          </a:prstGeom>
          <a:noFill/>
          <a:ln>
            <a:noFill/>
          </a:ln>
        </p:spPr>
      </p:pic>
      <p:sp>
        <p:nvSpPr>
          <p:cNvPr id="547" name="Google Shape;547;g2c43d77b96f_0_499"/>
          <p:cNvSpPr/>
          <p:nvPr/>
        </p:nvSpPr>
        <p:spPr>
          <a:xfrm>
            <a:off x="663242" y="1844710"/>
            <a:ext cx="1714502" cy="1057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80" tIns="34280" rIns="34280" bIns="34280" anchor="ctr" anchorCtr="0">
            <a:noAutofit/>
          </a:bodyPr>
          <a:lstStyle/>
          <a:p>
            <a:endParaRPr sz="197"/>
          </a:p>
        </p:txBody>
      </p:sp>
      <p:sp>
        <p:nvSpPr>
          <p:cNvPr id="548" name="Google Shape;548;g2c43d77b96f_0_499"/>
          <p:cNvSpPr/>
          <p:nvPr/>
        </p:nvSpPr>
        <p:spPr>
          <a:xfrm>
            <a:off x="663242" y="1844710"/>
            <a:ext cx="1714502" cy="1057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80" tIns="34280" rIns="34280" bIns="34280" anchor="ctr" anchorCtr="0">
            <a:noAutofit/>
          </a:bodyPr>
          <a:lstStyle/>
          <a:p>
            <a:endParaRPr sz="197"/>
          </a:p>
        </p:txBody>
      </p:sp>
      <p:sp>
        <p:nvSpPr>
          <p:cNvPr id="549" name="Google Shape;549;g2c43d77b96f_0_499"/>
          <p:cNvSpPr/>
          <p:nvPr/>
        </p:nvSpPr>
        <p:spPr>
          <a:xfrm>
            <a:off x="469148" y="1650641"/>
            <a:ext cx="2289229" cy="2964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/>
            <a:r>
              <a:rPr lang="en-US" sz="2250" b="1">
                <a:solidFill>
                  <a:srgbClr val="007042"/>
                </a:solidFill>
                <a:ea typeface="Red Hat Display Black"/>
                <a:sym typeface="Red Hat Display Black"/>
              </a:rPr>
              <a:t>Process Goal</a:t>
            </a:r>
            <a:endParaRPr lang="en-US" sz="2250">
              <a:ea typeface="Red Hat Display Black"/>
              <a:sym typeface="Red Hat Display Black"/>
            </a:endParaRPr>
          </a:p>
          <a:p>
            <a:pPr>
              <a:buSzPts val="3600"/>
            </a:pPr>
            <a:endParaRPr lang="en-US" sz="1350">
              <a:solidFill>
                <a:srgbClr val="0E0E0E"/>
              </a:solidFill>
              <a:latin typeface="Red Hat Display Black"/>
              <a:ea typeface="Red Hat Display Black"/>
              <a:cs typeface="Red Hat Display Black"/>
            </a:endParaRPr>
          </a:p>
        </p:txBody>
      </p:sp>
      <p:sp>
        <p:nvSpPr>
          <p:cNvPr id="550" name="Google Shape;550;g2c43d77b96f_0_499"/>
          <p:cNvSpPr/>
          <p:nvPr/>
        </p:nvSpPr>
        <p:spPr>
          <a:xfrm>
            <a:off x="663242" y="2084781"/>
            <a:ext cx="2843646" cy="932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57175" lvl="1" indent="-128588">
              <a:buClr>
                <a:srgbClr val="0E0E0E"/>
              </a:buClr>
              <a:buSzPts val="3200"/>
              <a:buFont typeface="Red Hat Display"/>
              <a:buChar char="•"/>
            </a:pPr>
            <a:r>
              <a:rPr lang="en-US" sz="1350" b="1">
                <a:ea typeface="Red Hat Display Black"/>
                <a:cs typeface="Red Hat Display Black"/>
                <a:sym typeface="Red Hat Display"/>
              </a:rPr>
              <a:t>To reduce the average customer waiting time at checkout in QST-Starbucks.</a:t>
            </a:r>
            <a:endParaRPr lang="en-US" sz="1350" b="1">
              <a:ea typeface="Red Hat Display Black"/>
              <a:cs typeface="Red Hat Display Black"/>
            </a:endParaRPr>
          </a:p>
        </p:txBody>
      </p:sp>
      <p:sp>
        <p:nvSpPr>
          <p:cNvPr id="551" name="Google Shape;551;g2c43d77b96f_0_499"/>
          <p:cNvSpPr/>
          <p:nvPr/>
        </p:nvSpPr>
        <p:spPr>
          <a:xfrm>
            <a:off x="4911370" y="1287570"/>
            <a:ext cx="1714502" cy="16571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80" tIns="34280" rIns="34280" bIns="34280" anchor="ctr" anchorCtr="0">
            <a:noAutofit/>
          </a:bodyPr>
          <a:lstStyle/>
          <a:p>
            <a:endParaRPr sz="197"/>
          </a:p>
        </p:txBody>
      </p:sp>
      <p:sp>
        <p:nvSpPr>
          <p:cNvPr id="552" name="Google Shape;552;g2c43d77b96f_0_499"/>
          <p:cNvSpPr/>
          <p:nvPr/>
        </p:nvSpPr>
        <p:spPr>
          <a:xfrm>
            <a:off x="4911370" y="1287570"/>
            <a:ext cx="1714502" cy="16571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80" tIns="34280" rIns="34280" bIns="34280" anchor="ctr" anchorCtr="0">
            <a:noAutofit/>
          </a:bodyPr>
          <a:lstStyle/>
          <a:p>
            <a:endParaRPr sz="197"/>
          </a:p>
        </p:txBody>
      </p:sp>
      <p:sp>
        <p:nvSpPr>
          <p:cNvPr id="553" name="Google Shape;553;g2c43d77b96f_0_499"/>
          <p:cNvSpPr/>
          <p:nvPr/>
        </p:nvSpPr>
        <p:spPr>
          <a:xfrm>
            <a:off x="4868238" y="1287570"/>
            <a:ext cx="2127484" cy="91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sz="2025" b="1">
                <a:solidFill>
                  <a:srgbClr val="007042"/>
                </a:solidFill>
                <a:ea typeface="Red Hat Display Black"/>
                <a:sym typeface="Red Hat Display Black"/>
              </a:rPr>
              <a:t>Business Case</a:t>
            </a:r>
            <a:endParaRPr lang="en-US" sz="197"/>
          </a:p>
        </p:txBody>
      </p:sp>
      <p:sp>
        <p:nvSpPr>
          <p:cNvPr id="554" name="Google Shape;554;g2c43d77b96f_0_499"/>
          <p:cNvSpPr/>
          <p:nvPr/>
        </p:nvSpPr>
        <p:spPr>
          <a:xfrm>
            <a:off x="4792757" y="1797181"/>
            <a:ext cx="2121185" cy="14247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57175" lvl="1" indent="-128588">
              <a:buClr>
                <a:srgbClr val="0E0E0E"/>
              </a:buClr>
              <a:buSzPts val="3200"/>
              <a:buFont typeface="Red Hat Display"/>
              <a:buChar char="•"/>
            </a:pPr>
            <a:r>
              <a:rPr lang="en-US" sz="1350" b="1">
                <a:ea typeface="Red Hat Display Black"/>
                <a:cs typeface="Red Hat Display Black"/>
                <a:sym typeface="Red Hat Display"/>
              </a:rPr>
              <a:t>Enhance Shopping Experience</a:t>
            </a:r>
            <a:endParaRPr lang="en-US" sz="1350" b="1">
              <a:ea typeface="Red Hat Display Black"/>
              <a:cs typeface="Red Hat Display Black"/>
            </a:endParaRPr>
          </a:p>
          <a:p>
            <a:pPr marL="257175" lvl="1" indent="-128588">
              <a:spcBef>
                <a:spcPts val="1500"/>
              </a:spcBef>
              <a:buClr>
                <a:srgbClr val="0E0E0E"/>
              </a:buClr>
              <a:buSzPts val="3200"/>
              <a:buFont typeface="Red Hat Display"/>
              <a:buChar char="•"/>
            </a:pPr>
            <a:r>
              <a:rPr lang="en-US" sz="1350" b="1">
                <a:ea typeface="Red Hat Display Black"/>
                <a:cs typeface="Red Hat Display Black"/>
                <a:sym typeface="Red Hat Display"/>
              </a:rPr>
              <a:t>Optimize Operational Efficiency</a:t>
            </a:r>
            <a:endParaRPr lang="en-US" sz="1350" b="1">
              <a:ea typeface="Red Hat Display Black"/>
              <a:cs typeface="Red Hat Display Black"/>
            </a:endParaRPr>
          </a:p>
        </p:txBody>
      </p:sp>
      <p:sp>
        <p:nvSpPr>
          <p:cNvPr id="555" name="Google Shape;555;g2c43d77b96f_0_499"/>
          <p:cNvSpPr/>
          <p:nvPr/>
        </p:nvSpPr>
        <p:spPr>
          <a:xfrm>
            <a:off x="2792069" y="3216131"/>
            <a:ext cx="1714502" cy="16571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80" tIns="34280" rIns="34280" bIns="34280" anchor="ctr" anchorCtr="0">
            <a:noAutofit/>
          </a:bodyPr>
          <a:lstStyle/>
          <a:p>
            <a:endParaRPr sz="197"/>
          </a:p>
        </p:txBody>
      </p:sp>
      <p:sp>
        <p:nvSpPr>
          <p:cNvPr id="556" name="Google Shape;556;g2c43d77b96f_0_499"/>
          <p:cNvSpPr/>
          <p:nvPr/>
        </p:nvSpPr>
        <p:spPr>
          <a:xfrm>
            <a:off x="2792069" y="3216131"/>
            <a:ext cx="1714502" cy="16571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80" tIns="34280" rIns="34280" bIns="34280" anchor="ctr" anchorCtr="0">
            <a:noAutofit/>
          </a:bodyPr>
          <a:lstStyle/>
          <a:p>
            <a:endParaRPr sz="197"/>
          </a:p>
        </p:txBody>
      </p:sp>
      <p:sp>
        <p:nvSpPr>
          <p:cNvPr id="557" name="Google Shape;557;g2c43d77b96f_0_499"/>
          <p:cNvSpPr/>
          <p:nvPr/>
        </p:nvSpPr>
        <p:spPr>
          <a:xfrm>
            <a:off x="2759720" y="3032843"/>
            <a:ext cx="1771644" cy="285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sz="2325" b="1">
                <a:solidFill>
                  <a:srgbClr val="007042"/>
                </a:solidFill>
                <a:ea typeface="Red Hat Display Black"/>
                <a:sym typeface="Red Hat Display Black"/>
              </a:rPr>
              <a:t>Metrics</a:t>
            </a:r>
            <a:endParaRPr lang="en-US" sz="197"/>
          </a:p>
        </p:txBody>
      </p:sp>
      <p:sp>
        <p:nvSpPr>
          <p:cNvPr id="558" name="Google Shape;558;g2c43d77b96f_0_499"/>
          <p:cNvSpPr/>
          <p:nvPr/>
        </p:nvSpPr>
        <p:spPr>
          <a:xfrm>
            <a:off x="2759720" y="3574800"/>
            <a:ext cx="2153533" cy="13815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57175" lvl="1" indent="-128588">
              <a:buClr>
                <a:srgbClr val="0E0E0E"/>
              </a:buClr>
              <a:buSzPts val="3200"/>
              <a:buFont typeface="Red Hat Display"/>
              <a:buChar char="•"/>
            </a:pPr>
            <a:r>
              <a:rPr lang="en-US" sz="1350" b="1">
                <a:solidFill>
                  <a:srgbClr val="0E0E0E"/>
                </a:solidFill>
                <a:ea typeface="Red Hat Display"/>
                <a:sym typeface="Red Hat Display"/>
              </a:rPr>
              <a:t>Customer waiting time</a:t>
            </a:r>
            <a:r>
              <a:rPr lang="en-US" sz="1350" b="1">
                <a:solidFill>
                  <a:srgbClr val="0E0E0E"/>
                </a:solidFill>
                <a:ea typeface="Red Hat Display"/>
                <a:cs typeface="Red Hat Display"/>
                <a:sym typeface="Red Hat Display"/>
              </a:rPr>
              <a:t> </a:t>
            </a:r>
            <a:endParaRPr lang="en-US" sz="1350" b="1">
              <a:solidFill>
                <a:schemeClr val="dk1"/>
              </a:solidFill>
              <a:ea typeface="Calibri"/>
              <a:cs typeface="Calibri"/>
            </a:endParaRPr>
          </a:p>
          <a:p>
            <a:pPr marL="128588" lvl="1">
              <a:buClr>
                <a:srgbClr val="0E0E0E"/>
              </a:buClr>
              <a:buSzPts val="3200"/>
            </a:pPr>
            <a:endParaRPr lang="en-US" sz="1350" b="1">
              <a:solidFill>
                <a:srgbClr val="0E0E0E"/>
              </a:solidFill>
              <a:ea typeface="Red Hat Display"/>
              <a:cs typeface="Red Hat Display"/>
            </a:endParaRPr>
          </a:p>
          <a:p>
            <a:pPr marL="257175" lvl="1" indent="-128588">
              <a:buClr>
                <a:srgbClr val="0E0E0E"/>
              </a:buClr>
              <a:buSzPts val="3200"/>
              <a:buFont typeface="Red Hat Display"/>
              <a:buChar char="•"/>
            </a:pPr>
            <a:r>
              <a:rPr lang="en-US" sz="1350" b="1">
                <a:solidFill>
                  <a:srgbClr val="0E0E0E"/>
                </a:solidFill>
                <a:ea typeface="Red Hat Display"/>
              </a:rPr>
              <a:t>Current waiting time: 10 minutes</a:t>
            </a:r>
            <a:endParaRPr lang="en-US" sz="1350" b="1">
              <a:ea typeface="Calibri"/>
              <a:cs typeface="Calibri"/>
            </a:endParaRPr>
          </a:p>
          <a:p>
            <a:pPr marL="257175" lvl="1" indent="-128588">
              <a:buClr>
                <a:srgbClr val="0E0E0E"/>
              </a:buClr>
              <a:buSzPts val="3200"/>
              <a:buFont typeface="Red Hat Display"/>
              <a:buChar char="•"/>
            </a:pPr>
            <a:endParaRPr lang="en-US" sz="1350" b="1">
              <a:solidFill>
                <a:srgbClr val="0E0E0E"/>
              </a:solidFill>
              <a:ea typeface="Red Hat Display"/>
            </a:endParaRPr>
          </a:p>
          <a:p>
            <a:pPr marL="257175" lvl="1" indent="-128588">
              <a:buClr>
                <a:srgbClr val="0E0E0E"/>
              </a:buClr>
              <a:buSzPts val="3200"/>
              <a:buFont typeface="Red Hat Display"/>
              <a:buChar char="•"/>
            </a:pPr>
            <a:r>
              <a:rPr lang="en-US" sz="1350" b="1">
                <a:solidFill>
                  <a:srgbClr val="0E0E0E"/>
                </a:solidFill>
                <a:ea typeface="Red Hat Display"/>
              </a:rPr>
              <a:t>Goal</a:t>
            </a:r>
            <a:r>
              <a:rPr lang="en-US" sz="1350" b="1">
                <a:solidFill>
                  <a:srgbClr val="0E0E0E"/>
                </a:solidFill>
                <a:ea typeface="Red Hat Display"/>
                <a:sym typeface="Red Hat Display"/>
              </a:rPr>
              <a:t>: &lt; 5 minutes</a:t>
            </a:r>
            <a:endParaRPr lang="en-US" sz="1350" b="1">
              <a:solidFill>
                <a:schemeClr val="dk1"/>
              </a:solidFill>
              <a:ea typeface="Calibri"/>
              <a:cs typeface="Calibri"/>
            </a:endParaRPr>
          </a:p>
        </p:txBody>
      </p:sp>
      <p:sp>
        <p:nvSpPr>
          <p:cNvPr id="559" name="Google Shape;559;g2c43d77b96f_0_499"/>
          <p:cNvSpPr/>
          <p:nvPr/>
        </p:nvSpPr>
        <p:spPr>
          <a:xfrm>
            <a:off x="7040196" y="3216132"/>
            <a:ext cx="1714502" cy="1057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80" tIns="34280" rIns="34280" bIns="34280" anchor="ctr" anchorCtr="0">
            <a:noAutofit/>
          </a:bodyPr>
          <a:lstStyle/>
          <a:p>
            <a:endParaRPr sz="197"/>
          </a:p>
        </p:txBody>
      </p:sp>
      <p:sp>
        <p:nvSpPr>
          <p:cNvPr id="560" name="Google Shape;560;g2c43d77b96f_0_499"/>
          <p:cNvSpPr/>
          <p:nvPr/>
        </p:nvSpPr>
        <p:spPr>
          <a:xfrm>
            <a:off x="7040196" y="3216132"/>
            <a:ext cx="1714502" cy="1057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80" tIns="34280" rIns="34280" bIns="34280" anchor="ctr" anchorCtr="0">
            <a:noAutofit/>
          </a:bodyPr>
          <a:lstStyle/>
          <a:p>
            <a:endParaRPr sz="197"/>
          </a:p>
        </p:txBody>
      </p:sp>
      <p:sp>
        <p:nvSpPr>
          <p:cNvPr id="561" name="Google Shape;561;g2c43d77b96f_0_499"/>
          <p:cNvSpPr/>
          <p:nvPr/>
        </p:nvSpPr>
        <p:spPr>
          <a:xfrm>
            <a:off x="7007848" y="3075970"/>
            <a:ext cx="1771644" cy="285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sz="2025" b="1">
                <a:solidFill>
                  <a:srgbClr val="007042"/>
                </a:solidFill>
                <a:ea typeface="Red Hat Display Black"/>
                <a:sym typeface="Red Hat Display Black"/>
              </a:rPr>
              <a:t>Benefits </a:t>
            </a:r>
            <a:endParaRPr lang="en-US" sz="197"/>
          </a:p>
        </p:txBody>
      </p:sp>
      <p:sp>
        <p:nvSpPr>
          <p:cNvPr id="562" name="Google Shape;562;g2c43d77b96f_0_499"/>
          <p:cNvSpPr/>
          <p:nvPr/>
        </p:nvSpPr>
        <p:spPr>
          <a:xfrm>
            <a:off x="6910800" y="3564018"/>
            <a:ext cx="1873175" cy="7168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57175" lvl="1" indent="-128588">
              <a:buClr>
                <a:srgbClr val="0E0E0E"/>
              </a:buClr>
              <a:buSzPts val="3200"/>
              <a:buFont typeface="Red Hat Display"/>
              <a:buChar char="•"/>
            </a:pPr>
            <a:r>
              <a:rPr lang="en-US" sz="1350" b="1">
                <a:solidFill>
                  <a:srgbClr val="0E0E0E"/>
                </a:solidFill>
                <a:ea typeface="Red Hat Display"/>
                <a:sym typeface="Red Hat Display"/>
              </a:rPr>
              <a:t>Enhance Customer Satisfaction</a:t>
            </a:r>
            <a:endParaRPr lang="en-US" sz="1350" b="1">
              <a:solidFill>
                <a:srgbClr val="0E0E0E"/>
              </a:solidFill>
              <a:ea typeface="Red Hat Display"/>
            </a:endParaRPr>
          </a:p>
          <a:p>
            <a:pPr marL="257175" lvl="1" indent="-128588">
              <a:buClr>
                <a:srgbClr val="0E0E0E"/>
              </a:buClr>
              <a:buSzPts val="3200"/>
              <a:buFont typeface="Red Hat Display"/>
              <a:buChar char="•"/>
            </a:pPr>
            <a:endParaRPr lang="en-US" sz="1350" b="1">
              <a:solidFill>
                <a:srgbClr val="0E0E0E"/>
              </a:solidFill>
              <a:ea typeface="Red Hat Display"/>
            </a:endParaRPr>
          </a:p>
          <a:p>
            <a:pPr marL="300038" lvl="1" indent="-171450">
              <a:buClr>
                <a:srgbClr val="0E0E0E"/>
              </a:buClr>
              <a:buSzPts val="3200"/>
              <a:buFont typeface="Arial"/>
              <a:buChar char="•"/>
            </a:pPr>
            <a:r>
              <a:rPr lang="en-US" sz="1350" b="1">
                <a:solidFill>
                  <a:srgbClr val="0E0E0E"/>
                </a:solidFill>
                <a:ea typeface="Red Hat Display"/>
              </a:rPr>
              <a:t>Increase Revenue</a:t>
            </a:r>
            <a:endParaRPr lang="en-US" sz="1350" b="1">
              <a:ea typeface="Red Hat Display"/>
            </a:endParaRPr>
          </a:p>
          <a:p>
            <a:pPr marL="257175" lvl="1" indent="-128588">
              <a:buClr>
                <a:srgbClr val="0E0E0E"/>
              </a:buClr>
              <a:buSzPts val="3200"/>
              <a:buFont typeface="Red Hat Display"/>
              <a:buChar char="•"/>
            </a:pPr>
            <a:endParaRPr lang="en-US" sz="1350" b="1">
              <a:solidFill>
                <a:srgbClr val="0E0E0E"/>
              </a:solidFill>
              <a:ea typeface="Red Hat Display"/>
            </a:endParaRPr>
          </a:p>
          <a:p>
            <a:pPr marL="257175" lvl="1" indent="-128588">
              <a:buClr>
                <a:srgbClr val="0E0E0E"/>
              </a:buClr>
              <a:buSzPts val="3200"/>
              <a:buFont typeface="Red Hat Display"/>
              <a:buChar char="•"/>
            </a:pPr>
            <a:r>
              <a:rPr lang="en-US" sz="1350" b="1">
                <a:solidFill>
                  <a:srgbClr val="0E0E0E"/>
                </a:solidFill>
                <a:ea typeface="Red Hat Display"/>
                <a:sym typeface="Red Hat Display"/>
              </a:rPr>
              <a:t>Improve Reputation</a:t>
            </a:r>
            <a:endParaRPr lang="en-US" sz="1350" b="1">
              <a:solidFill>
                <a:schemeClr val="dk1"/>
              </a:solidFill>
              <a:ea typeface="Calibri"/>
              <a:cs typeface="Calibri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745B83F-5B2E-9561-4F78-82B7F431C88D}"/>
              </a:ext>
            </a:extLst>
          </p:cNvPr>
          <p:cNvGrpSpPr/>
          <p:nvPr/>
        </p:nvGrpSpPr>
        <p:grpSpPr>
          <a:xfrm>
            <a:off x="327230" y="168707"/>
            <a:ext cx="7934484" cy="311944"/>
            <a:chOff x="327230" y="310225"/>
            <a:chExt cx="7934484" cy="311944"/>
          </a:xfrm>
        </p:grpSpPr>
        <p:sp>
          <p:nvSpPr>
            <p:cNvPr id="3" name="Freeform 2">
              <a:extLst>
                <a:ext uri="{FF2B5EF4-FFF2-40B4-BE49-F238E27FC236}">
                  <a16:creationId xmlns:a16="http://schemas.microsoft.com/office/drawing/2014/main" id="{E39081E7-E337-5AD7-D379-5A6EF0936EEE}"/>
                </a:ext>
              </a:extLst>
            </p:cNvPr>
            <p:cNvSpPr/>
            <p:nvPr/>
          </p:nvSpPr>
          <p:spPr>
            <a:xfrm>
              <a:off x="327230" y="310225"/>
              <a:ext cx="1872714" cy="311944"/>
            </a:xfrm>
            <a:custGeom>
              <a:avLst/>
              <a:gdLst>
                <a:gd name="connsiteX0" fmla="*/ 0 w 1872714"/>
                <a:gd name="connsiteY0" fmla="*/ 0 h 749085"/>
                <a:gd name="connsiteX1" fmla="*/ 1498172 w 1872714"/>
                <a:gd name="connsiteY1" fmla="*/ 0 h 749085"/>
                <a:gd name="connsiteX2" fmla="*/ 1872714 w 1872714"/>
                <a:gd name="connsiteY2" fmla="*/ 374543 h 749085"/>
                <a:gd name="connsiteX3" fmla="*/ 1498172 w 1872714"/>
                <a:gd name="connsiteY3" fmla="*/ 749085 h 749085"/>
                <a:gd name="connsiteX4" fmla="*/ 0 w 1872714"/>
                <a:gd name="connsiteY4" fmla="*/ 749085 h 749085"/>
                <a:gd name="connsiteX5" fmla="*/ 374543 w 1872714"/>
                <a:gd name="connsiteY5" fmla="*/ 374543 h 749085"/>
                <a:gd name="connsiteX6" fmla="*/ 0 w 1872714"/>
                <a:gd name="connsiteY6" fmla="*/ 0 h 749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72714" h="749085">
                  <a:moveTo>
                    <a:pt x="0" y="0"/>
                  </a:moveTo>
                  <a:lnTo>
                    <a:pt x="1498172" y="0"/>
                  </a:lnTo>
                  <a:lnTo>
                    <a:pt x="1872714" y="374543"/>
                  </a:lnTo>
                  <a:lnTo>
                    <a:pt x="1498172" y="749085"/>
                  </a:lnTo>
                  <a:lnTo>
                    <a:pt x="0" y="749085"/>
                  </a:lnTo>
                  <a:lnTo>
                    <a:pt x="374543" y="3745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6B3F"/>
            </a:solidFill>
            <a:ln>
              <a:solidFill>
                <a:srgbClr val="1F6B3F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38551" tIns="21336" rIns="395878" bIns="21336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kern="1200">
                  <a:solidFill>
                    <a:schemeClr val="bg1"/>
                  </a:solidFill>
                  <a:latin typeface="Aptos" panose="020B0004020202020204" pitchFamily="34" charset="0"/>
                </a:rPr>
                <a:t>DEFINE</a:t>
              </a:r>
            </a:p>
          </p:txBody>
        </p: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167182C4-57BE-6261-D03F-9DBF5602F9D8}"/>
                </a:ext>
              </a:extLst>
            </p:cNvPr>
            <p:cNvSpPr/>
            <p:nvPr/>
          </p:nvSpPr>
          <p:spPr>
            <a:xfrm>
              <a:off x="1842672" y="310225"/>
              <a:ext cx="1872714" cy="311944"/>
            </a:xfrm>
            <a:custGeom>
              <a:avLst/>
              <a:gdLst>
                <a:gd name="connsiteX0" fmla="*/ 0 w 1872714"/>
                <a:gd name="connsiteY0" fmla="*/ 0 h 749085"/>
                <a:gd name="connsiteX1" fmla="*/ 1498172 w 1872714"/>
                <a:gd name="connsiteY1" fmla="*/ 0 h 749085"/>
                <a:gd name="connsiteX2" fmla="*/ 1872714 w 1872714"/>
                <a:gd name="connsiteY2" fmla="*/ 374543 h 749085"/>
                <a:gd name="connsiteX3" fmla="*/ 1498172 w 1872714"/>
                <a:gd name="connsiteY3" fmla="*/ 749085 h 749085"/>
                <a:gd name="connsiteX4" fmla="*/ 0 w 1872714"/>
                <a:gd name="connsiteY4" fmla="*/ 749085 h 749085"/>
                <a:gd name="connsiteX5" fmla="*/ 374543 w 1872714"/>
                <a:gd name="connsiteY5" fmla="*/ 374543 h 749085"/>
                <a:gd name="connsiteX6" fmla="*/ 0 w 1872714"/>
                <a:gd name="connsiteY6" fmla="*/ 0 h 749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72714" h="749085">
                  <a:moveTo>
                    <a:pt x="0" y="0"/>
                  </a:moveTo>
                  <a:lnTo>
                    <a:pt x="1498172" y="0"/>
                  </a:lnTo>
                  <a:lnTo>
                    <a:pt x="1872714" y="374543"/>
                  </a:lnTo>
                  <a:lnTo>
                    <a:pt x="1498172" y="749085"/>
                  </a:lnTo>
                  <a:lnTo>
                    <a:pt x="0" y="749085"/>
                  </a:lnTo>
                  <a:lnTo>
                    <a:pt x="374543" y="374543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solidFill>
                <a:srgbClr val="1F6B3F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38551" tIns="21336" rIns="395878" bIns="21336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kern="1200">
                  <a:solidFill>
                    <a:schemeClr val="tx1"/>
                  </a:solidFill>
                  <a:latin typeface="Aptos" panose="020B0004020202020204" pitchFamily="34" charset="0"/>
                </a:rPr>
                <a:t>MEASURE</a:t>
              </a:r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DD001795-3DD7-F0D6-06B9-EF12AD2E62EF}"/>
                </a:ext>
              </a:extLst>
            </p:cNvPr>
            <p:cNvSpPr/>
            <p:nvPr/>
          </p:nvSpPr>
          <p:spPr>
            <a:xfrm>
              <a:off x="3358114" y="310225"/>
              <a:ext cx="1872714" cy="311944"/>
            </a:xfrm>
            <a:custGeom>
              <a:avLst/>
              <a:gdLst>
                <a:gd name="connsiteX0" fmla="*/ 0 w 1872714"/>
                <a:gd name="connsiteY0" fmla="*/ 0 h 749085"/>
                <a:gd name="connsiteX1" fmla="*/ 1498172 w 1872714"/>
                <a:gd name="connsiteY1" fmla="*/ 0 h 749085"/>
                <a:gd name="connsiteX2" fmla="*/ 1872714 w 1872714"/>
                <a:gd name="connsiteY2" fmla="*/ 374543 h 749085"/>
                <a:gd name="connsiteX3" fmla="*/ 1498172 w 1872714"/>
                <a:gd name="connsiteY3" fmla="*/ 749085 h 749085"/>
                <a:gd name="connsiteX4" fmla="*/ 0 w 1872714"/>
                <a:gd name="connsiteY4" fmla="*/ 749085 h 749085"/>
                <a:gd name="connsiteX5" fmla="*/ 374543 w 1872714"/>
                <a:gd name="connsiteY5" fmla="*/ 374543 h 749085"/>
                <a:gd name="connsiteX6" fmla="*/ 0 w 1872714"/>
                <a:gd name="connsiteY6" fmla="*/ 0 h 749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72714" h="749085">
                  <a:moveTo>
                    <a:pt x="0" y="0"/>
                  </a:moveTo>
                  <a:lnTo>
                    <a:pt x="1498172" y="0"/>
                  </a:lnTo>
                  <a:lnTo>
                    <a:pt x="1872714" y="374543"/>
                  </a:lnTo>
                  <a:lnTo>
                    <a:pt x="1498172" y="749085"/>
                  </a:lnTo>
                  <a:lnTo>
                    <a:pt x="0" y="749085"/>
                  </a:lnTo>
                  <a:lnTo>
                    <a:pt x="374543" y="374543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solidFill>
                <a:srgbClr val="1F6B3F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38551" tIns="21336" rIns="395878" bIns="21336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kern="1200">
                  <a:solidFill>
                    <a:schemeClr val="tx1"/>
                  </a:solidFill>
                  <a:latin typeface="Aptos" panose="020B0004020202020204" pitchFamily="34" charset="0"/>
                </a:rPr>
                <a:t>ANALYZE</a:t>
              </a:r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75E354E2-0581-E6E3-F787-D1DB02BB1CFF}"/>
                </a:ext>
              </a:extLst>
            </p:cNvPr>
            <p:cNvSpPr/>
            <p:nvPr/>
          </p:nvSpPr>
          <p:spPr>
            <a:xfrm>
              <a:off x="4873556" y="310225"/>
              <a:ext cx="1872714" cy="311944"/>
            </a:xfrm>
            <a:custGeom>
              <a:avLst/>
              <a:gdLst>
                <a:gd name="connsiteX0" fmla="*/ 0 w 1872714"/>
                <a:gd name="connsiteY0" fmla="*/ 0 h 749085"/>
                <a:gd name="connsiteX1" fmla="*/ 1498172 w 1872714"/>
                <a:gd name="connsiteY1" fmla="*/ 0 h 749085"/>
                <a:gd name="connsiteX2" fmla="*/ 1872714 w 1872714"/>
                <a:gd name="connsiteY2" fmla="*/ 374543 h 749085"/>
                <a:gd name="connsiteX3" fmla="*/ 1498172 w 1872714"/>
                <a:gd name="connsiteY3" fmla="*/ 749085 h 749085"/>
                <a:gd name="connsiteX4" fmla="*/ 0 w 1872714"/>
                <a:gd name="connsiteY4" fmla="*/ 749085 h 749085"/>
                <a:gd name="connsiteX5" fmla="*/ 374543 w 1872714"/>
                <a:gd name="connsiteY5" fmla="*/ 374543 h 749085"/>
                <a:gd name="connsiteX6" fmla="*/ 0 w 1872714"/>
                <a:gd name="connsiteY6" fmla="*/ 0 h 749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72714" h="749085">
                  <a:moveTo>
                    <a:pt x="0" y="0"/>
                  </a:moveTo>
                  <a:lnTo>
                    <a:pt x="1498172" y="0"/>
                  </a:lnTo>
                  <a:lnTo>
                    <a:pt x="1872714" y="374543"/>
                  </a:lnTo>
                  <a:lnTo>
                    <a:pt x="1498172" y="749085"/>
                  </a:lnTo>
                  <a:lnTo>
                    <a:pt x="0" y="749085"/>
                  </a:lnTo>
                  <a:lnTo>
                    <a:pt x="374543" y="374543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solidFill>
                <a:srgbClr val="1F6B3F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38551" tIns="21336" rIns="395878" bIns="21336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kern="1200">
                  <a:solidFill>
                    <a:schemeClr val="tx1"/>
                  </a:solidFill>
                  <a:latin typeface="Aptos" panose="020B0004020202020204" pitchFamily="34" charset="0"/>
                </a:rPr>
                <a:t>IMPROVE</a:t>
              </a:r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1DAD346E-F7CC-E885-3E77-C1541E4C8863}"/>
                </a:ext>
              </a:extLst>
            </p:cNvPr>
            <p:cNvSpPr/>
            <p:nvPr/>
          </p:nvSpPr>
          <p:spPr>
            <a:xfrm>
              <a:off x="6389000" y="310225"/>
              <a:ext cx="1872714" cy="311944"/>
            </a:xfrm>
            <a:custGeom>
              <a:avLst/>
              <a:gdLst>
                <a:gd name="connsiteX0" fmla="*/ 0 w 1872714"/>
                <a:gd name="connsiteY0" fmla="*/ 0 h 749085"/>
                <a:gd name="connsiteX1" fmla="*/ 1498172 w 1872714"/>
                <a:gd name="connsiteY1" fmla="*/ 0 h 749085"/>
                <a:gd name="connsiteX2" fmla="*/ 1872714 w 1872714"/>
                <a:gd name="connsiteY2" fmla="*/ 374543 h 749085"/>
                <a:gd name="connsiteX3" fmla="*/ 1498172 w 1872714"/>
                <a:gd name="connsiteY3" fmla="*/ 749085 h 749085"/>
                <a:gd name="connsiteX4" fmla="*/ 0 w 1872714"/>
                <a:gd name="connsiteY4" fmla="*/ 749085 h 749085"/>
                <a:gd name="connsiteX5" fmla="*/ 374543 w 1872714"/>
                <a:gd name="connsiteY5" fmla="*/ 374543 h 749085"/>
                <a:gd name="connsiteX6" fmla="*/ 0 w 1872714"/>
                <a:gd name="connsiteY6" fmla="*/ 0 h 749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72714" h="749085">
                  <a:moveTo>
                    <a:pt x="0" y="0"/>
                  </a:moveTo>
                  <a:lnTo>
                    <a:pt x="1498172" y="0"/>
                  </a:lnTo>
                  <a:lnTo>
                    <a:pt x="1872714" y="374543"/>
                  </a:lnTo>
                  <a:lnTo>
                    <a:pt x="1498172" y="749085"/>
                  </a:lnTo>
                  <a:lnTo>
                    <a:pt x="0" y="749085"/>
                  </a:lnTo>
                  <a:lnTo>
                    <a:pt x="374543" y="374543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solidFill>
                <a:srgbClr val="1F6B3F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38551" tIns="21336" rIns="395878" bIns="21336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kern="1200">
                  <a:solidFill>
                    <a:schemeClr val="tx1"/>
                  </a:solidFill>
                  <a:latin typeface="Aptos" panose="020B0004020202020204" pitchFamily="34" charset="0"/>
                </a:rPr>
                <a:t>CONTROL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48104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1D47CCE4-C34D-9367-EA43-C2653437FDFF}"/>
              </a:ext>
            </a:extLst>
          </p:cNvPr>
          <p:cNvSpPr/>
          <p:nvPr/>
        </p:nvSpPr>
        <p:spPr>
          <a:xfrm>
            <a:off x="5982785" y="3428095"/>
            <a:ext cx="4571405" cy="4571405"/>
          </a:xfrm>
          <a:prstGeom prst="ellipse">
            <a:avLst/>
          </a:prstGeom>
          <a:solidFill>
            <a:srgbClr val="1F6B3F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4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91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3337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783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2229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6674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1120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556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700"/>
          </a:p>
        </p:txBody>
      </p:sp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5" name="Chart 4">
                <a:extLst>
                  <a:ext uri="{FF2B5EF4-FFF2-40B4-BE49-F238E27FC236}">
                    <a16:creationId xmlns:a16="http://schemas.microsoft.com/office/drawing/2014/main" id="{0323560F-E83D-B35A-99E9-0A2E22F94C01}"/>
                  </a:ext>
                </a:extLst>
              </p:cNvPr>
              <p:cNvGraphicFramePr/>
              <p:nvPr/>
            </p:nvGraphicFramePr>
            <p:xfrm>
              <a:off x="379674" y="1204307"/>
              <a:ext cx="4420045" cy="3376173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5" name="Chart 4">
                <a:extLst>
                  <a:ext uri="{FF2B5EF4-FFF2-40B4-BE49-F238E27FC236}">
                    <a16:creationId xmlns:a16="http://schemas.microsoft.com/office/drawing/2014/main" id="{0323560F-E83D-B35A-99E9-0A2E22F94C0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79674" y="1204307"/>
                <a:ext cx="4420045" cy="3376173"/>
              </a:xfrm>
              <a:prstGeom prst="rect">
                <a:avLst/>
              </a:prstGeom>
            </p:spPr>
          </p:pic>
        </mc:Fallback>
      </mc:AlternateContent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99EB49DD-9A9B-BF15-8AA1-AAFE32152806}"/>
              </a:ext>
            </a:extLst>
          </p:cNvPr>
          <p:cNvGraphicFramePr>
            <a:graphicFrameLocks noGrp="1"/>
          </p:cNvGraphicFramePr>
          <p:nvPr/>
        </p:nvGraphicFramePr>
        <p:xfrm>
          <a:off x="5069045" y="2186181"/>
          <a:ext cx="3834360" cy="117842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463654">
                  <a:extLst>
                    <a:ext uri="{9D8B030D-6E8A-4147-A177-3AD203B41FA5}">
                      <a16:colId xmlns:a16="http://schemas.microsoft.com/office/drawing/2014/main" val="966677894"/>
                    </a:ext>
                  </a:extLst>
                </a:gridCol>
                <a:gridCol w="1370706">
                  <a:extLst>
                    <a:ext uri="{9D8B030D-6E8A-4147-A177-3AD203B41FA5}">
                      <a16:colId xmlns:a16="http://schemas.microsoft.com/office/drawing/2014/main" val="1471328149"/>
                    </a:ext>
                  </a:extLst>
                </a:gridCol>
              </a:tblGrid>
              <a:tr h="233377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1" u="none" strike="noStrike">
                          <a:effectLst/>
                          <a:latin typeface="Aptos" panose="020B0004020202020204" pitchFamily="34" charset="0"/>
                        </a:rPr>
                        <a:t>Z-Test</a:t>
                      </a:r>
                      <a:endParaRPr lang="en-US" sz="1300" b="1" i="0" u="none" strike="noStrike">
                        <a:solidFill>
                          <a:srgbClr val="056EB2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8979" marR="8979" marT="8979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8979" marR="8979" marT="8979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01105559"/>
                  </a:ext>
                </a:extLst>
              </a:tr>
              <a:tr h="239145">
                <a:tc>
                  <a:txBody>
                    <a:bodyPr/>
                    <a:lstStyle/>
                    <a:p>
                      <a:pPr algn="l" fontAlgn="t"/>
                      <a:r>
                        <a:rPr lang="en-US" sz="1300" b="0">
                          <a:effectLst/>
                          <a:latin typeface="Aptos" panose="020B0004020202020204" pitchFamily="34" charset="0"/>
                        </a:rPr>
                        <a:t>Null hypothesis</a:t>
                      </a:r>
                    </a:p>
                  </a:txBody>
                  <a:tcPr marL="21428" marR="78571" marT="7143" marB="7143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300" b="0">
                          <a:effectLst/>
                          <a:latin typeface="Aptos" panose="020B0004020202020204" pitchFamily="34" charset="0"/>
                        </a:rPr>
                        <a:t>H₀: </a:t>
                      </a:r>
                      <a:r>
                        <a:rPr lang="el-GR" sz="1300" b="0">
                          <a:effectLst/>
                          <a:latin typeface="Aptos" panose="020B0004020202020204" pitchFamily="34" charset="0"/>
                        </a:rPr>
                        <a:t>μ </a:t>
                      </a:r>
                      <a:r>
                        <a:rPr lang="en-US" sz="1300" b="0">
                          <a:effectLst/>
                          <a:latin typeface="Aptos" panose="020B0004020202020204" pitchFamily="34" charset="0"/>
                        </a:rPr>
                        <a:t>=&lt;</a:t>
                      </a:r>
                      <a:r>
                        <a:rPr lang="el-GR" sz="1300" b="0">
                          <a:effectLst/>
                          <a:latin typeface="Aptos" panose="020B0004020202020204" pitchFamily="34" charset="0"/>
                        </a:rPr>
                        <a:t> 5</a:t>
                      </a:r>
                    </a:p>
                  </a:txBody>
                  <a:tcPr marL="21428" marR="78571" marT="7143" marB="7143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1476381"/>
                  </a:ext>
                </a:extLst>
              </a:tr>
              <a:tr h="239145">
                <a:tc>
                  <a:txBody>
                    <a:bodyPr/>
                    <a:lstStyle/>
                    <a:p>
                      <a:pPr algn="l" fontAlgn="t"/>
                      <a:r>
                        <a:rPr lang="en-US" sz="1300" b="0">
                          <a:effectLst/>
                          <a:latin typeface="Aptos" panose="020B0004020202020204" pitchFamily="34" charset="0"/>
                        </a:rPr>
                        <a:t>Alternative hypothesis</a:t>
                      </a:r>
                    </a:p>
                  </a:txBody>
                  <a:tcPr marL="21428" marR="78571" marT="7143" marB="7143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300" b="0">
                          <a:effectLst/>
                          <a:latin typeface="Aptos" panose="020B0004020202020204" pitchFamily="34" charset="0"/>
                        </a:rPr>
                        <a:t>H₁: </a:t>
                      </a:r>
                      <a:r>
                        <a:rPr lang="el-GR" sz="1300" b="0">
                          <a:effectLst/>
                          <a:latin typeface="Aptos" panose="020B0004020202020204" pitchFamily="34" charset="0"/>
                        </a:rPr>
                        <a:t>μ </a:t>
                      </a:r>
                      <a:r>
                        <a:rPr lang="en-US" sz="1300" b="0">
                          <a:effectLst/>
                          <a:latin typeface="Aptos" panose="020B0004020202020204" pitchFamily="34" charset="0"/>
                        </a:rPr>
                        <a:t>&gt;</a:t>
                      </a:r>
                      <a:r>
                        <a:rPr lang="el-GR" sz="1300" b="0">
                          <a:effectLst/>
                          <a:latin typeface="Aptos" panose="020B0004020202020204" pitchFamily="34" charset="0"/>
                        </a:rPr>
                        <a:t> 5</a:t>
                      </a:r>
                    </a:p>
                  </a:txBody>
                  <a:tcPr marL="21428" marR="78571" marT="7143" marB="7143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8843443"/>
                  </a:ext>
                </a:extLst>
              </a:tr>
              <a:tr h="233377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>
                          <a:effectLst/>
                          <a:latin typeface="Aptos" panose="020B0004020202020204" pitchFamily="34" charset="0"/>
                        </a:rPr>
                        <a:t>Z-Value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8979" marR="8979" marT="8979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>
                          <a:effectLst/>
                          <a:latin typeface="Aptos" panose="020B0004020202020204" pitchFamily="34" charset="0"/>
                        </a:rPr>
                        <a:t>P-Value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8979" marR="8979" marT="8979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71148109"/>
                  </a:ext>
                </a:extLst>
              </a:tr>
              <a:tr h="233377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  <a:latin typeface="Aptos" panose="020B0004020202020204" pitchFamily="34" charset="0"/>
                        </a:rPr>
                        <a:t>9.71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8979" marR="8979" marT="8979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solidFill>
                            <a:srgbClr val="FF0000"/>
                          </a:solidFill>
                          <a:effectLst/>
                          <a:latin typeface="Aptos" panose="020B0004020202020204" pitchFamily="34" charset="0"/>
                        </a:rPr>
                        <a:t>0.0000</a:t>
                      </a:r>
                      <a:endParaRPr lang="en-US" sz="1300" b="0" i="0" u="none" strike="noStrike">
                        <a:solidFill>
                          <a:srgbClr val="FF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8979" marR="8979" marT="8979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74205328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C1218954-B072-1080-FFFA-80A39ABFDC61}"/>
              </a:ext>
            </a:extLst>
          </p:cNvPr>
          <p:cNvSpPr txBox="1"/>
          <p:nvPr/>
        </p:nvSpPr>
        <p:spPr>
          <a:xfrm>
            <a:off x="5069045" y="3516675"/>
            <a:ext cx="38343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4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91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3337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783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2229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6674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1120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556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/>
              <a:t>Since the p-value (0.000) is smaller than 95% level of significance (0.05), reject the H</a:t>
            </a:r>
            <a:r>
              <a:rPr lang="en-US" sz="1400" baseline="-25000"/>
              <a:t>0</a:t>
            </a:r>
            <a:r>
              <a:rPr lang="en-US" sz="1400"/>
              <a:t>. </a:t>
            </a:r>
            <a:br>
              <a:rPr lang="en-US" sz="1400"/>
            </a:br>
            <a:r>
              <a:rPr lang="en-US" sz="1400"/>
              <a:t>Thus, the population mean waiting time is </a:t>
            </a:r>
            <a:r>
              <a:rPr lang="en-US" sz="1400" b="1" i="1">
                <a:solidFill>
                  <a:srgbClr val="1F6B3F"/>
                </a:solidFill>
              </a:rPr>
              <a:t>GREATER</a:t>
            </a:r>
            <a:r>
              <a:rPr lang="en-US" sz="1400" b="1">
                <a:solidFill>
                  <a:srgbClr val="1F6B3F"/>
                </a:solidFill>
              </a:rPr>
              <a:t> than 5 minutes.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2D197A1-C519-B03C-E0E0-D24B90DC3B54}"/>
              </a:ext>
            </a:extLst>
          </p:cNvPr>
          <p:cNvSpPr txBox="1"/>
          <p:nvPr/>
        </p:nvSpPr>
        <p:spPr>
          <a:xfrm>
            <a:off x="688753" y="672718"/>
            <a:ext cx="7805305" cy="43858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4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91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3337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783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2229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6674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1120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556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50" b="1">
                <a:solidFill>
                  <a:srgbClr val="1F6B3F"/>
                </a:solidFill>
                <a:latin typeface="Aptos" panose="020B0004020202020204" pitchFamily="34" charset="0"/>
              </a:rPr>
              <a:t>Waiting time at QST Starbucks without improvements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DC79FEB3-47FE-BDB7-DE6F-358ABAB06A3E}"/>
              </a:ext>
            </a:extLst>
          </p:cNvPr>
          <p:cNvGraphicFramePr>
            <a:graphicFrameLocks noGrp="1"/>
          </p:cNvGraphicFramePr>
          <p:nvPr/>
        </p:nvGraphicFramePr>
        <p:xfrm>
          <a:off x="5069045" y="1204308"/>
          <a:ext cx="3834361" cy="82980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784014">
                  <a:extLst>
                    <a:ext uri="{9D8B030D-6E8A-4147-A177-3AD203B41FA5}">
                      <a16:colId xmlns:a16="http://schemas.microsoft.com/office/drawing/2014/main" val="1312535136"/>
                    </a:ext>
                  </a:extLst>
                </a:gridCol>
                <a:gridCol w="1050347">
                  <a:extLst>
                    <a:ext uri="{9D8B030D-6E8A-4147-A177-3AD203B41FA5}">
                      <a16:colId xmlns:a16="http://schemas.microsoft.com/office/drawing/2014/main" val="2992806311"/>
                    </a:ext>
                  </a:extLst>
                </a:gridCol>
              </a:tblGrid>
              <a:tr h="287891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1" u="none" strike="noStrike">
                          <a:effectLst/>
                          <a:latin typeface="Aptos" panose="020B0004020202020204" pitchFamily="34" charset="0"/>
                        </a:rPr>
                        <a:t>Number of Samples</a:t>
                      </a:r>
                      <a:endParaRPr lang="en-US" sz="1300" b="1" i="0" u="none" strike="noStrike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10892" marR="10892" marT="10892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1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40</a:t>
                      </a:r>
                    </a:p>
                  </a:txBody>
                  <a:tcPr marL="10892" marR="10892" marT="10892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3200500"/>
                  </a:ext>
                </a:extLst>
              </a:tr>
              <a:tr h="270955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Process Mean</a:t>
                      </a:r>
                    </a:p>
                  </a:txBody>
                  <a:tcPr marL="10892" marR="10892" marT="10892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9.28 mins</a:t>
                      </a:r>
                    </a:p>
                  </a:txBody>
                  <a:tcPr marL="10892" marR="10892" marT="10892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4466333"/>
                  </a:ext>
                </a:extLst>
              </a:tr>
              <a:tr h="270955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Process Standard Deviation</a:t>
                      </a:r>
                    </a:p>
                  </a:txBody>
                  <a:tcPr marL="10892" marR="10892" marT="10892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2.79 mins</a:t>
                      </a:r>
                    </a:p>
                  </a:txBody>
                  <a:tcPr marL="10892" marR="10892" marT="10892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627523"/>
                  </a:ext>
                </a:extLst>
              </a:tr>
            </a:tbl>
          </a:graphicData>
        </a:graphic>
      </p:graphicFrame>
      <p:grpSp>
        <p:nvGrpSpPr>
          <p:cNvPr id="9" name="Group 8">
            <a:extLst>
              <a:ext uri="{FF2B5EF4-FFF2-40B4-BE49-F238E27FC236}">
                <a16:creationId xmlns:a16="http://schemas.microsoft.com/office/drawing/2014/main" id="{0AFBCABD-50A1-CC4F-D8DA-F7DC5C45E17F}"/>
              </a:ext>
            </a:extLst>
          </p:cNvPr>
          <p:cNvGrpSpPr/>
          <p:nvPr/>
        </p:nvGrpSpPr>
        <p:grpSpPr>
          <a:xfrm>
            <a:off x="327230" y="168707"/>
            <a:ext cx="7934484" cy="311944"/>
            <a:chOff x="327230" y="310225"/>
            <a:chExt cx="7934484" cy="311944"/>
          </a:xfrm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40A1D90F-0FEF-F32B-5705-F08159EABC68}"/>
                </a:ext>
              </a:extLst>
            </p:cNvPr>
            <p:cNvSpPr/>
            <p:nvPr/>
          </p:nvSpPr>
          <p:spPr>
            <a:xfrm>
              <a:off x="327230" y="310225"/>
              <a:ext cx="1872714" cy="311944"/>
            </a:xfrm>
            <a:custGeom>
              <a:avLst/>
              <a:gdLst>
                <a:gd name="connsiteX0" fmla="*/ 0 w 1872714"/>
                <a:gd name="connsiteY0" fmla="*/ 0 h 749085"/>
                <a:gd name="connsiteX1" fmla="*/ 1498172 w 1872714"/>
                <a:gd name="connsiteY1" fmla="*/ 0 h 749085"/>
                <a:gd name="connsiteX2" fmla="*/ 1872714 w 1872714"/>
                <a:gd name="connsiteY2" fmla="*/ 374543 h 749085"/>
                <a:gd name="connsiteX3" fmla="*/ 1498172 w 1872714"/>
                <a:gd name="connsiteY3" fmla="*/ 749085 h 749085"/>
                <a:gd name="connsiteX4" fmla="*/ 0 w 1872714"/>
                <a:gd name="connsiteY4" fmla="*/ 749085 h 749085"/>
                <a:gd name="connsiteX5" fmla="*/ 374543 w 1872714"/>
                <a:gd name="connsiteY5" fmla="*/ 374543 h 749085"/>
                <a:gd name="connsiteX6" fmla="*/ 0 w 1872714"/>
                <a:gd name="connsiteY6" fmla="*/ 0 h 749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72714" h="749085">
                  <a:moveTo>
                    <a:pt x="0" y="0"/>
                  </a:moveTo>
                  <a:lnTo>
                    <a:pt x="1498172" y="0"/>
                  </a:lnTo>
                  <a:lnTo>
                    <a:pt x="1872714" y="374543"/>
                  </a:lnTo>
                  <a:lnTo>
                    <a:pt x="1498172" y="749085"/>
                  </a:lnTo>
                  <a:lnTo>
                    <a:pt x="0" y="749085"/>
                  </a:lnTo>
                  <a:lnTo>
                    <a:pt x="374543" y="374543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solidFill>
                <a:srgbClr val="1F6B3F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38551" tIns="21336" rIns="395878" bIns="21336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kern="1200">
                  <a:solidFill>
                    <a:schemeClr val="tx1"/>
                  </a:solidFill>
                  <a:latin typeface="Aptos" panose="020B0004020202020204" pitchFamily="34" charset="0"/>
                </a:rPr>
                <a:t>DEFINE</a:t>
              </a:r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2D639D86-838C-E14D-546B-6F8E96DB16C6}"/>
                </a:ext>
              </a:extLst>
            </p:cNvPr>
            <p:cNvSpPr/>
            <p:nvPr/>
          </p:nvSpPr>
          <p:spPr>
            <a:xfrm>
              <a:off x="1842672" y="310225"/>
              <a:ext cx="1872714" cy="311944"/>
            </a:xfrm>
            <a:custGeom>
              <a:avLst/>
              <a:gdLst>
                <a:gd name="connsiteX0" fmla="*/ 0 w 1872714"/>
                <a:gd name="connsiteY0" fmla="*/ 0 h 749085"/>
                <a:gd name="connsiteX1" fmla="*/ 1498172 w 1872714"/>
                <a:gd name="connsiteY1" fmla="*/ 0 h 749085"/>
                <a:gd name="connsiteX2" fmla="*/ 1872714 w 1872714"/>
                <a:gd name="connsiteY2" fmla="*/ 374543 h 749085"/>
                <a:gd name="connsiteX3" fmla="*/ 1498172 w 1872714"/>
                <a:gd name="connsiteY3" fmla="*/ 749085 h 749085"/>
                <a:gd name="connsiteX4" fmla="*/ 0 w 1872714"/>
                <a:gd name="connsiteY4" fmla="*/ 749085 h 749085"/>
                <a:gd name="connsiteX5" fmla="*/ 374543 w 1872714"/>
                <a:gd name="connsiteY5" fmla="*/ 374543 h 749085"/>
                <a:gd name="connsiteX6" fmla="*/ 0 w 1872714"/>
                <a:gd name="connsiteY6" fmla="*/ 0 h 749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72714" h="749085">
                  <a:moveTo>
                    <a:pt x="0" y="0"/>
                  </a:moveTo>
                  <a:lnTo>
                    <a:pt x="1498172" y="0"/>
                  </a:lnTo>
                  <a:lnTo>
                    <a:pt x="1872714" y="374543"/>
                  </a:lnTo>
                  <a:lnTo>
                    <a:pt x="1498172" y="749085"/>
                  </a:lnTo>
                  <a:lnTo>
                    <a:pt x="0" y="749085"/>
                  </a:lnTo>
                  <a:lnTo>
                    <a:pt x="374543" y="3745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6B3F"/>
            </a:solidFill>
            <a:ln>
              <a:solidFill>
                <a:srgbClr val="1F6B3F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38551" tIns="21336" rIns="395878" bIns="21336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kern="1200">
                  <a:solidFill>
                    <a:schemeClr val="bg1"/>
                  </a:solidFill>
                  <a:latin typeface="Aptos" panose="020B0004020202020204" pitchFamily="34" charset="0"/>
                </a:rPr>
                <a:t>MEASURE</a:t>
              </a:r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91D22225-85C6-9CB5-2ED9-B814B8B97EA2}"/>
                </a:ext>
              </a:extLst>
            </p:cNvPr>
            <p:cNvSpPr/>
            <p:nvPr/>
          </p:nvSpPr>
          <p:spPr>
            <a:xfrm>
              <a:off x="3358114" y="310225"/>
              <a:ext cx="1872714" cy="311944"/>
            </a:xfrm>
            <a:custGeom>
              <a:avLst/>
              <a:gdLst>
                <a:gd name="connsiteX0" fmla="*/ 0 w 1872714"/>
                <a:gd name="connsiteY0" fmla="*/ 0 h 749085"/>
                <a:gd name="connsiteX1" fmla="*/ 1498172 w 1872714"/>
                <a:gd name="connsiteY1" fmla="*/ 0 h 749085"/>
                <a:gd name="connsiteX2" fmla="*/ 1872714 w 1872714"/>
                <a:gd name="connsiteY2" fmla="*/ 374543 h 749085"/>
                <a:gd name="connsiteX3" fmla="*/ 1498172 w 1872714"/>
                <a:gd name="connsiteY3" fmla="*/ 749085 h 749085"/>
                <a:gd name="connsiteX4" fmla="*/ 0 w 1872714"/>
                <a:gd name="connsiteY4" fmla="*/ 749085 h 749085"/>
                <a:gd name="connsiteX5" fmla="*/ 374543 w 1872714"/>
                <a:gd name="connsiteY5" fmla="*/ 374543 h 749085"/>
                <a:gd name="connsiteX6" fmla="*/ 0 w 1872714"/>
                <a:gd name="connsiteY6" fmla="*/ 0 h 749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72714" h="749085">
                  <a:moveTo>
                    <a:pt x="0" y="0"/>
                  </a:moveTo>
                  <a:lnTo>
                    <a:pt x="1498172" y="0"/>
                  </a:lnTo>
                  <a:lnTo>
                    <a:pt x="1872714" y="374543"/>
                  </a:lnTo>
                  <a:lnTo>
                    <a:pt x="1498172" y="749085"/>
                  </a:lnTo>
                  <a:lnTo>
                    <a:pt x="0" y="749085"/>
                  </a:lnTo>
                  <a:lnTo>
                    <a:pt x="374543" y="374543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solidFill>
                <a:srgbClr val="1F6B3F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38551" tIns="21336" rIns="395878" bIns="21336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kern="1200">
                  <a:solidFill>
                    <a:schemeClr val="tx1"/>
                  </a:solidFill>
                  <a:latin typeface="Aptos" panose="020B0004020202020204" pitchFamily="34" charset="0"/>
                </a:rPr>
                <a:t>ANALYZE</a:t>
              </a:r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9476B27C-4136-1C1C-1380-A6C52648AF36}"/>
                </a:ext>
              </a:extLst>
            </p:cNvPr>
            <p:cNvSpPr/>
            <p:nvPr/>
          </p:nvSpPr>
          <p:spPr>
            <a:xfrm>
              <a:off x="4873556" y="310225"/>
              <a:ext cx="1872714" cy="311944"/>
            </a:xfrm>
            <a:custGeom>
              <a:avLst/>
              <a:gdLst>
                <a:gd name="connsiteX0" fmla="*/ 0 w 1872714"/>
                <a:gd name="connsiteY0" fmla="*/ 0 h 749085"/>
                <a:gd name="connsiteX1" fmla="*/ 1498172 w 1872714"/>
                <a:gd name="connsiteY1" fmla="*/ 0 h 749085"/>
                <a:gd name="connsiteX2" fmla="*/ 1872714 w 1872714"/>
                <a:gd name="connsiteY2" fmla="*/ 374543 h 749085"/>
                <a:gd name="connsiteX3" fmla="*/ 1498172 w 1872714"/>
                <a:gd name="connsiteY3" fmla="*/ 749085 h 749085"/>
                <a:gd name="connsiteX4" fmla="*/ 0 w 1872714"/>
                <a:gd name="connsiteY4" fmla="*/ 749085 h 749085"/>
                <a:gd name="connsiteX5" fmla="*/ 374543 w 1872714"/>
                <a:gd name="connsiteY5" fmla="*/ 374543 h 749085"/>
                <a:gd name="connsiteX6" fmla="*/ 0 w 1872714"/>
                <a:gd name="connsiteY6" fmla="*/ 0 h 749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72714" h="749085">
                  <a:moveTo>
                    <a:pt x="0" y="0"/>
                  </a:moveTo>
                  <a:lnTo>
                    <a:pt x="1498172" y="0"/>
                  </a:lnTo>
                  <a:lnTo>
                    <a:pt x="1872714" y="374543"/>
                  </a:lnTo>
                  <a:lnTo>
                    <a:pt x="1498172" y="749085"/>
                  </a:lnTo>
                  <a:lnTo>
                    <a:pt x="0" y="749085"/>
                  </a:lnTo>
                  <a:lnTo>
                    <a:pt x="374543" y="374543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solidFill>
                <a:srgbClr val="1F6B3F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38551" tIns="21336" rIns="395878" bIns="21336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kern="1200">
                  <a:solidFill>
                    <a:schemeClr val="tx1"/>
                  </a:solidFill>
                  <a:latin typeface="Aptos" panose="020B0004020202020204" pitchFamily="34" charset="0"/>
                </a:rPr>
                <a:t>IMPROVE</a:t>
              </a:r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ABDB0DC5-C00A-65C3-9C49-4ECB4E95DE9B}"/>
                </a:ext>
              </a:extLst>
            </p:cNvPr>
            <p:cNvSpPr/>
            <p:nvPr/>
          </p:nvSpPr>
          <p:spPr>
            <a:xfrm>
              <a:off x="6389000" y="310225"/>
              <a:ext cx="1872714" cy="311944"/>
            </a:xfrm>
            <a:custGeom>
              <a:avLst/>
              <a:gdLst>
                <a:gd name="connsiteX0" fmla="*/ 0 w 1872714"/>
                <a:gd name="connsiteY0" fmla="*/ 0 h 749085"/>
                <a:gd name="connsiteX1" fmla="*/ 1498172 w 1872714"/>
                <a:gd name="connsiteY1" fmla="*/ 0 h 749085"/>
                <a:gd name="connsiteX2" fmla="*/ 1872714 w 1872714"/>
                <a:gd name="connsiteY2" fmla="*/ 374543 h 749085"/>
                <a:gd name="connsiteX3" fmla="*/ 1498172 w 1872714"/>
                <a:gd name="connsiteY3" fmla="*/ 749085 h 749085"/>
                <a:gd name="connsiteX4" fmla="*/ 0 w 1872714"/>
                <a:gd name="connsiteY4" fmla="*/ 749085 h 749085"/>
                <a:gd name="connsiteX5" fmla="*/ 374543 w 1872714"/>
                <a:gd name="connsiteY5" fmla="*/ 374543 h 749085"/>
                <a:gd name="connsiteX6" fmla="*/ 0 w 1872714"/>
                <a:gd name="connsiteY6" fmla="*/ 0 h 749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72714" h="749085">
                  <a:moveTo>
                    <a:pt x="0" y="0"/>
                  </a:moveTo>
                  <a:lnTo>
                    <a:pt x="1498172" y="0"/>
                  </a:lnTo>
                  <a:lnTo>
                    <a:pt x="1872714" y="374543"/>
                  </a:lnTo>
                  <a:lnTo>
                    <a:pt x="1498172" y="749085"/>
                  </a:lnTo>
                  <a:lnTo>
                    <a:pt x="0" y="749085"/>
                  </a:lnTo>
                  <a:lnTo>
                    <a:pt x="374543" y="374543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solidFill>
                <a:srgbClr val="1F6B3F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38551" tIns="21336" rIns="395878" bIns="21336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kern="1200">
                  <a:solidFill>
                    <a:schemeClr val="tx1"/>
                  </a:solidFill>
                  <a:latin typeface="Aptos" panose="020B0004020202020204" pitchFamily="34" charset="0"/>
                </a:rPr>
                <a:t>CONTROL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72426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5A39E6C-4689-CFAF-F5B0-82C3F6042A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3137" y="1518967"/>
            <a:ext cx="4987637" cy="332509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0EF186B-88D6-0B94-8002-EBC849975D44}"/>
              </a:ext>
            </a:extLst>
          </p:cNvPr>
          <p:cNvSpPr txBox="1"/>
          <p:nvPr/>
        </p:nvSpPr>
        <p:spPr>
          <a:xfrm>
            <a:off x="688246" y="548825"/>
            <a:ext cx="7317418" cy="43858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50" b="1">
                <a:solidFill>
                  <a:srgbClr val="1F6B3F"/>
                </a:solidFill>
              </a:rPr>
              <a:t>Statistical Process Control Chart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8A972F-A11A-EDF7-B7F2-4C21D32D1009}"/>
              </a:ext>
            </a:extLst>
          </p:cNvPr>
          <p:cNvSpPr txBox="1"/>
          <p:nvPr/>
        </p:nvSpPr>
        <p:spPr>
          <a:xfrm>
            <a:off x="688248" y="912709"/>
            <a:ext cx="47981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>
                <a:latin typeface="Aptos"/>
              </a:rPr>
              <a:t>Data: Waiting time at QST Starbucks without improvement</a:t>
            </a:r>
            <a:br>
              <a:rPr lang="en-US" sz="1200">
                <a:latin typeface="Aptos"/>
              </a:rPr>
            </a:br>
            <a:r>
              <a:rPr lang="en-US" sz="1200">
                <a:latin typeface="Aptos"/>
              </a:rPr>
              <a:t>Variable Data: Waiting time / Sample size = 1 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251473D-77B0-E7AF-DFBD-990A3C8B9798}"/>
              </a:ext>
            </a:extLst>
          </p:cNvPr>
          <p:cNvGrpSpPr/>
          <p:nvPr/>
        </p:nvGrpSpPr>
        <p:grpSpPr>
          <a:xfrm>
            <a:off x="327230" y="168707"/>
            <a:ext cx="7934484" cy="311944"/>
            <a:chOff x="327230" y="310225"/>
            <a:chExt cx="7934484" cy="311944"/>
          </a:xfrm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8C896F75-5FA5-391B-A9AC-33F19FFF50C3}"/>
                </a:ext>
              </a:extLst>
            </p:cNvPr>
            <p:cNvSpPr/>
            <p:nvPr/>
          </p:nvSpPr>
          <p:spPr>
            <a:xfrm>
              <a:off x="327230" y="310225"/>
              <a:ext cx="1872714" cy="311944"/>
            </a:xfrm>
            <a:custGeom>
              <a:avLst/>
              <a:gdLst>
                <a:gd name="connsiteX0" fmla="*/ 0 w 1872714"/>
                <a:gd name="connsiteY0" fmla="*/ 0 h 749085"/>
                <a:gd name="connsiteX1" fmla="*/ 1498172 w 1872714"/>
                <a:gd name="connsiteY1" fmla="*/ 0 h 749085"/>
                <a:gd name="connsiteX2" fmla="*/ 1872714 w 1872714"/>
                <a:gd name="connsiteY2" fmla="*/ 374543 h 749085"/>
                <a:gd name="connsiteX3" fmla="*/ 1498172 w 1872714"/>
                <a:gd name="connsiteY3" fmla="*/ 749085 h 749085"/>
                <a:gd name="connsiteX4" fmla="*/ 0 w 1872714"/>
                <a:gd name="connsiteY4" fmla="*/ 749085 h 749085"/>
                <a:gd name="connsiteX5" fmla="*/ 374543 w 1872714"/>
                <a:gd name="connsiteY5" fmla="*/ 374543 h 749085"/>
                <a:gd name="connsiteX6" fmla="*/ 0 w 1872714"/>
                <a:gd name="connsiteY6" fmla="*/ 0 h 749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72714" h="749085">
                  <a:moveTo>
                    <a:pt x="0" y="0"/>
                  </a:moveTo>
                  <a:lnTo>
                    <a:pt x="1498172" y="0"/>
                  </a:lnTo>
                  <a:lnTo>
                    <a:pt x="1872714" y="374543"/>
                  </a:lnTo>
                  <a:lnTo>
                    <a:pt x="1498172" y="749085"/>
                  </a:lnTo>
                  <a:lnTo>
                    <a:pt x="0" y="749085"/>
                  </a:lnTo>
                  <a:lnTo>
                    <a:pt x="374543" y="374543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solidFill>
                <a:srgbClr val="1F6B3F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38551" tIns="21336" rIns="395878" bIns="21336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kern="1200">
                  <a:solidFill>
                    <a:schemeClr val="tx1"/>
                  </a:solidFill>
                  <a:latin typeface="Aptos" panose="020B0004020202020204" pitchFamily="34" charset="0"/>
                </a:rPr>
                <a:t>DEFINE</a:t>
              </a:r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AC22E8D6-84CE-BE6E-754E-BF7E48152567}"/>
                </a:ext>
              </a:extLst>
            </p:cNvPr>
            <p:cNvSpPr/>
            <p:nvPr/>
          </p:nvSpPr>
          <p:spPr>
            <a:xfrm>
              <a:off x="1842672" y="310225"/>
              <a:ext cx="1872714" cy="311944"/>
            </a:xfrm>
            <a:custGeom>
              <a:avLst/>
              <a:gdLst>
                <a:gd name="connsiteX0" fmla="*/ 0 w 1872714"/>
                <a:gd name="connsiteY0" fmla="*/ 0 h 749085"/>
                <a:gd name="connsiteX1" fmla="*/ 1498172 w 1872714"/>
                <a:gd name="connsiteY1" fmla="*/ 0 h 749085"/>
                <a:gd name="connsiteX2" fmla="*/ 1872714 w 1872714"/>
                <a:gd name="connsiteY2" fmla="*/ 374543 h 749085"/>
                <a:gd name="connsiteX3" fmla="*/ 1498172 w 1872714"/>
                <a:gd name="connsiteY3" fmla="*/ 749085 h 749085"/>
                <a:gd name="connsiteX4" fmla="*/ 0 w 1872714"/>
                <a:gd name="connsiteY4" fmla="*/ 749085 h 749085"/>
                <a:gd name="connsiteX5" fmla="*/ 374543 w 1872714"/>
                <a:gd name="connsiteY5" fmla="*/ 374543 h 749085"/>
                <a:gd name="connsiteX6" fmla="*/ 0 w 1872714"/>
                <a:gd name="connsiteY6" fmla="*/ 0 h 749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72714" h="749085">
                  <a:moveTo>
                    <a:pt x="0" y="0"/>
                  </a:moveTo>
                  <a:lnTo>
                    <a:pt x="1498172" y="0"/>
                  </a:lnTo>
                  <a:lnTo>
                    <a:pt x="1872714" y="374543"/>
                  </a:lnTo>
                  <a:lnTo>
                    <a:pt x="1498172" y="749085"/>
                  </a:lnTo>
                  <a:lnTo>
                    <a:pt x="0" y="749085"/>
                  </a:lnTo>
                  <a:lnTo>
                    <a:pt x="374543" y="3745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6B3F"/>
            </a:solidFill>
            <a:ln>
              <a:solidFill>
                <a:srgbClr val="1F6B3F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38551" tIns="21336" rIns="395878" bIns="21336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kern="1200">
                  <a:solidFill>
                    <a:schemeClr val="bg1"/>
                  </a:solidFill>
                  <a:latin typeface="Aptos" panose="020B0004020202020204" pitchFamily="34" charset="0"/>
                </a:rPr>
                <a:t>MEASURE</a:t>
              </a:r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D8FF3F86-23EF-77DD-7A7F-62340E93FEC0}"/>
                </a:ext>
              </a:extLst>
            </p:cNvPr>
            <p:cNvSpPr/>
            <p:nvPr/>
          </p:nvSpPr>
          <p:spPr>
            <a:xfrm>
              <a:off x="3358114" y="310225"/>
              <a:ext cx="1872714" cy="311944"/>
            </a:xfrm>
            <a:custGeom>
              <a:avLst/>
              <a:gdLst>
                <a:gd name="connsiteX0" fmla="*/ 0 w 1872714"/>
                <a:gd name="connsiteY0" fmla="*/ 0 h 749085"/>
                <a:gd name="connsiteX1" fmla="*/ 1498172 w 1872714"/>
                <a:gd name="connsiteY1" fmla="*/ 0 h 749085"/>
                <a:gd name="connsiteX2" fmla="*/ 1872714 w 1872714"/>
                <a:gd name="connsiteY2" fmla="*/ 374543 h 749085"/>
                <a:gd name="connsiteX3" fmla="*/ 1498172 w 1872714"/>
                <a:gd name="connsiteY3" fmla="*/ 749085 h 749085"/>
                <a:gd name="connsiteX4" fmla="*/ 0 w 1872714"/>
                <a:gd name="connsiteY4" fmla="*/ 749085 h 749085"/>
                <a:gd name="connsiteX5" fmla="*/ 374543 w 1872714"/>
                <a:gd name="connsiteY5" fmla="*/ 374543 h 749085"/>
                <a:gd name="connsiteX6" fmla="*/ 0 w 1872714"/>
                <a:gd name="connsiteY6" fmla="*/ 0 h 749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72714" h="749085">
                  <a:moveTo>
                    <a:pt x="0" y="0"/>
                  </a:moveTo>
                  <a:lnTo>
                    <a:pt x="1498172" y="0"/>
                  </a:lnTo>
                  <a:lnTo>
                    <a:pt x="1872714" y="374543"/>
                  </a:lnTo>
                  <a:lnTo>
                    <a:pt x="1498172" y="749085"/>
                  </a:lnTo>
                  <a:lnTo>
                    <a:pt x="0" y="749085"/>
                  </a:lnTo>
                  <a:lnTo>
                    <a:pt x="374543" y="374543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solidFill>
                <a:srgbClr val="1F6B3F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38551" tIns="21336" rIns="395878" bIns="21336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kern="1200">
                  <a:solidFill>
                    <a:schemeClr val="tx1"/>
                  </a:solidFill>
                  <a:latin typeface="Aptos" panose="020B0004020202020204" pitchFamily="34" charset="0"/>
                </a:rPr>
                <a:t>ANALYZE</a:t>
              </a:r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B2E54DAE-B117-1C5B-405A-4C63621D5BC1}"/>
                </a:ext>
              </a:extLst>
            </p:cNvPr>
            <p:cNvSpPr/>
            <p:nvPr/>
          </p:nvSpPr>
          <p:spPr>
            <a:xfrm>
              <a:off x="4873556" y="310225"/>
              <a:ext cx="1872714" cy="311944"/>
            </a:xfrm>
            <a:custGeom>
              <a:avLst/>
              <a:gdLst>
                <a:gd name="connsiteX0" fmla="*/ 0 w 1872714"/>
                <a:gd name="connsiteY0" fmla="*/ 0 h 749085"/>
                <a:gd name="connsiteX1" fmla="*/ 1498172 w 1872714"/>
                <a:gd name="connsiteY1" fmla="*/ 0 h 749085"/>
                <a:gd name="connsiteX2" fmla="*/ 1872714 w 1872714"/>
                <a:gd name="connsiteY2" fmla="*/ 374543 h 749085"/>
                <a:gd name="connsiteX3" fmla="*/ 1498172 w 1872714"/>
                <a:gd name="connsiteY3" fmla="*/ 749085 h 749085"/>
                <a:gd name="connsiteX4" fmla="*/ 0 w 1872714"/>
                <a:gd name="connsiteY4" fmla="*/ 749085 h 749085"/>
                <a:gd name="connsiteX5" fmla="*/ 374543 w 1872714"/>
                <a:gd name="connsiteY5" fmla="*/ 374543 h 749085"/>
                <a:gd name="connsiteX6" fmla="*/ 0 w 1872714"/>
                <a:gd name="connsiteY6" fmla="*/ 0 h 749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72714" h="749085">
                  <a:moveTo>
                    <a:pt x="0" y="0"/>
                  </a:moveTo>
                  <a:lnTo>
                    <a:pt x="1498172" y="0"/>
                  </a:lnTo>
                  <a:lnTo>
                    <a:pt x="1872714" y="374543"/>
                  </a:lnTo>
                  <a:lnTo>
                    <a:pt x="1498172" y="749085"/>
                  </a:lnTo>
                  <a:lnTo>
                    <a:pt x="0" y="749085"/>
                  </a:lnTo>
                  <a:lnTo>
                    <a:pt x="374543" y="374543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solidFill>
                <a:srgbClr val="1F6B3F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38551" tIns="21336" rIns="395878" bIns="21336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kern="1200">
                  <a:solidFill>
                    <a:schemeClr val="tx1"/>
                  </a:solidFill>
                  <a:latin typeface="Aptos" panose="020B0004020202020204" pitchFamily="34" charset="0"/>
                </a:rPr>
                <a:t>IMPROVE</a:t>
              </a:r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BAA68AA9-76F4-D91B-8006-96CD29814468}"/>
                </a:ext>
              </a:extLst>
            </p:cNvPr>
            <p:cNvSpPr/>
            <p:nvPr/>
          </p:nvSpPr>
          <p:spPr>
            <a:xfrm>
              <a:off x="6389000" y="310225"/>
              <a:ext cx="1872714" cy="311944"/>
            </a:xfrm>
            <a:custGeom>
              <a:avLst/>
              <a:gdLst>
                <a:gd name="connsiteX0" fmla="*/ 0 w 1872714"/>
                <a:gd name="connsiteY0" fmla="*/ 0 h 749085"/>
                <a:gd name="connsiteX1" fmla="*/ 1498172 w 1872714"/>
                <a:gd name="connsiteY1" fmla="*/ 0 h 749085"/>
                <a:gd name="connsiteX2" fmla="*/ 1872714 w 1872714"/>
                <a:gd name="connsiteY2" fmla="*/ 374543 h 749085"/>
                <a:gd name="connsiteX3" fmla="*/ 1498172 w 1872714"/>
                <a:gd name="connsiteY3" fmla="*/ 749085 h 749085"/>
                <a:gd name="connsiteX4" fmla="*/ 0 w 1872714"/>
                <a:gd name="connsiteY4" fmla="*/ 749085 h 749085"/>
                <a:gd name="connsiteX5" fmla="*/ 374543 w 1872714"/>
                <a:gd name="connsiteY5" fmla="*/ 374543 h 749085"/>
                <a:gd name="connsiteX6" fmla="*/ 0 w 1872714"/>
                <a:gd name="connsiteY6" fmla="*/ 0 h 749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72714" h="749085">
                  <a:moveTo>
                    <a:pt x="0" y="0"/>
                  </a:moveTo>
                  <a:lnTo>
                    <a:pt x="1498172" y="0"/>
                  </a:lnTo>
                  <a:lnTo>
                    <a:pt x="1872714" y="374543"/>
                  </a:lnTo>
                  <a:lnTo>
                    <a:pt x="1498172" y="749085"/>
                  </a:lnTo>
                  <a:lnTo>
                    <a:pt x="0" y="749085"/>
                  </a:lnTo>
                  <a:lnTo>
                    <a:pt x="374543" y="374543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solidFill>
                <a:srgbClr val="1F6B3F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38551" tIns="21336" rIns="395878" bIns="21336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kern="1200">
                  <a:solidFill>
                    <a:schemeClr val="tx1"/>
                  </a:solidFill>
                  <a:latin typeface="Aptos" panose="020B0004020202020204" pitchFamily="34" charset="0"/>
                </a:rPr>
                <a:t>CONTROL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41830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49DC7511-AE14-31CF-E22E-781A701FDF12}"/>
              </a:ext>
            </a:extLst>
          </p:cNvPr>
          <p:cNvSpPr/>
          <p:nvPr/>
        </p:nvSpPr>
        <p:spPr>
          <a:xfrm>
            <a:off x="4572000" y="1029741"/>
            <a:ext cx="3778020" cy="3778020"/>
          </a:xfrm>
          <a:prstGeom prst="ellipse">
            <a:avLst/>
          </a:prstGeom>
          <a:solidFill>
            <a:srgbClr val="1F6B3F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4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91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3337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783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2229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6674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1120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556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70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5A0722B-C000-12DB-A99F-61FDAA798086}"/>
              </a:ext>
            </a:extLst>
          </p:cNvPr>
          <p:cNvCxnSpPr/>
          <p:nvPr/>
        </p:nvCxnSpPr>
        <p:spPr>
          <a:xfrm>
            <a:off x="386569" y="3440004"/>
            <a:ext cx="3510186" cy="0"/>
          </a:xfrm>
          <a:prstGeom prst="line">
            <a:avLst/>
          </a:prstGeom>
          <a:ln>
            <a:solidFill>
              <a:srgbClr val="1F6B3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Freeform 20">
            <a:extLst>
              <a:ext uri="{FF2B5EF4-FFF2-40B4-BE49-F238E27FC236}">
                <a16:creationId xmlns:a16="http://schemas.microsoft.com/office/drawing/2014/main" id="{DC698093-6465-759B-F821-7F3A7DDCEB90}"/>
              </a:ext>
            </a:extLst>
          </p:cNvPr>
          <p:cNvSpPr/>
          <p:nvPr/>
        </p:nvSpPr>
        <p:spPr>
          <a:xfrm>
            <a:off x="1118437" y="1993232"/>
            <a:ext cx="2582400" cy="1433999"/>
          </a:xfrm>
          <a:custGeom>
            <a:avLst/>
            <a:gdLst>
              <a:gd name="connsiteX0" fmla="*/ 3158812 w 3439885"/>
              <a:gd name="connsiteY0" fmla="*/ 1903644 h 1912248"/>
              <a:gd name="connsiteX1" fmla="*/ 3439885 w 3439885"/>
              <a:gd name="connsiteY1" fmla="*/ 1905053 h 1912248"/>
              <a:gd name="connsiteX2" fmla="*/ 3272778 w 3439885"/>
              <a:gd name="connsiteY2" fmla="*/ 1912038 h 1912248"/>
              <a:gd name="connsiteX3" fmla="*/ 1284514 w 3439885"/>
              <a:gd name="connsiteY3" fmla="*/ 54 h 1912248"/>
              <a:gd name="connsiteX4" fmla="*/ 2177144 w 3439885"/>
              <a:gd name="connsiteY4" fmla="*/ 1480511 h 1912248"/>
              <a:gd name="connsiteX5" fmla="*/ 3105192 w 3439885"/>
              <a:gd name="connsiteY5" fmla="*/ 1899696 h 1912248"/>
              <a:gd name="connsiteX6" fmla="*/ 3158812 w 3439885"/>
              <a:gd name="connsiteY6" fmla="*/ 1903644 h 1912248"/>
              <a:gd name="connsiteX7" fmla="*/ 0 w 3439885"/>
              <a:gd name="connsiteY7" fmla="*/ 1887811 h 1912248"/>
              <a:gd name="connsiteX8" fmla="*/ 0 w 3439885"/>
              <a:gd name="connsiteY8" fmla="*/ 1629037 h 1912248"/>
              <a:gd name="connsiteX9" fmla="*/ 7442 w 3439885"/>
              <a:gd name="connsiteY9" fmla="*/ 1625343 h 1912248"/>
              <a:gd name="connsiteX10" fmla="*/ 293914 w 3439885"/>
              <a:gd name="connsiteY10" fmla="*/ 1426083 h 1912248"/>
              <a:gd name="connsiteX11" fmla="*/ 1284514 w 3439885"/>
              <a:gd name="connsiteY11" fmla="*/ 54 h 1912248"/>
              <a:gd name="connsiteX0" fmla="*/ 3166338 w 3447411"/>
              <a:gd name="connsiteY0" fmla="*/ 1903644 h 1912248"/>
              <a:gd name="connsiteX1" fmla="*/ 3447411 w 3447411"/>
              <a:gd name="connsiteY1" fmla="*/ 1905053 h 1912248"/>
              <a:gd name="connsiteX2" fmla="*/ 3280304 w 3447411"/>
              <a:gd name="connsiteY2" fmla="*/ 1912038 h 1912248"/>
              <a:gd name="connsiteX3" fmla="*/ 3166338 w 3447411"/>
              <a:gd name="connsiteY3" fmla="*/ 1903644 h 1912248"/>
              <a:gd name="connsiteX4" fmla="*/ 1292040 w 3447411"/>
              <a:gd name="connsiteY4" fmla="*/ 54 h 1912248"/>
              <a:gd name="connsiteX5" fmla="*/ 2184670 w 3447411"/>
              <a:gd name="connsiteY5" fmla="*/ 1480511 h 1912248"/>
              <a:gd name="connsiteX6" fmla="*/ 3112718 w 3447411"/>
              <a:gd name="connsiteY6" fmla="*/ 1899696 h 1912248"/>
              <a:gd name="connsiteX7" fmla="*/ 3166338 w 3447411"/>
              <a:gd name="connsiteY7" fmla="*/ 1903644 h 1912248"/>
              <a:gd name="connsiteX8" fmla="*/ 0 w 3447411"/>
              <a:gd name="connsiteY8" fmla="*/ 1906625 h 1912248"/>
              <a:gd name="connsiteX9" fmla="*/ 7526 w 3447411"/>
              <a:gd name="connsiteY9" fmla="*/ 1629037 h 1912248"/>
              <a:gd name="connsiteX10" fmla="*/ 14968 w 3447411"/>
              <a:gd name="connsiteY10" fmla="*/ 1625343 h 1912248"/>
              <a:gd name="connsiteX11" fmla="*/ 301440 w 3447411"/>
              <a:gd name="connsiteY11" fmla="*/ 1426083 h 1912248"/>
              <a:gd name="connsiteX12" fmla="*/ 1292040 w 3447411"/>
              <a:gd name="connsiteY12" fmla="*/ 54 h 1912248"/>
              <a:gd name="connsiteX0" fmla="*/ 3162575 w 3443648"/>
              <a:gd name="connsiteY0" fmla="*/ 1903644 h 1912248"/>
              <a:gd name="connsiteX1" fmla="*/ 3443648 w 3443648"/>
              <a:gd name="connsiteY1" fmla="*/ 1905053 h 1912248"/>
              <a:gd name="connsiteX2" fmla="*/ 3276541 w 3443648"/>
              <a:gd name="connsiteY2" fmla="*/ 1912038 h 1912248"/>
              <a:gd name="connsiteX3" fmla="*/ 3162575 w 3443648"/>
              <a:gd name="connsiteY3" fmla="*/ 1903644 h 1912248"/>
              <a:gd name="connsiteX4" fmla="*/ 1288277 w 3443648"/>
              <a:gd name="connsiteY4" fmla="*/ 54 h 1912248"/>
              <a:gd name="connsiteX5" fmla="*/ 2180907 w 3443648"/>
              <a:gd name="connsiteY5" fmla="*/ 1480511 h 1912248"/>
              <a:gd name="connsiteX6" fmla="*/ 3108955 w 3443648"/>
              <a:gd name="connsiteY6" fmla="*/ 1899696 h 1912248"/>
              <a:gd name="connsiteX7" fmla="*/ 3162575 w 3443648"/>
              <a:gd name="connsiteY7" fmla="*/ 1903644 h 1912248"/>
              <a:gd name="connsiteX8" fmla="*/ 0 w 3443648"/>
              <a:gd name="connsiteY8" fmla="*/ 1902862 h 1912248"/>
              <a:gd name="connsiteX9" fmla="*/ 3763 w 3443648"/>
              <a:gd name="connsiteY9" fmla="*/ 1629037 h 1912248"/>
              <a:gd name="connsiteX10" fmla="*/ 11205 w 3443648"/>
              <a:gd name="connsiteY10" fmla="*/ 1625343 h 1912248"/>
              <a:gd name="connsiteX11" fmla="*/ 297677 w 3443648"/>
              <a:gd name="connsiteY11" fmla="*/ 1426083 h 1912248"/>
              <a:gd name="connsiteX12" fmla="*/ 1288277 w 3443648"/>
              <a:gd name="connsiteY12" fmla="*/ 54 h 1912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43648" h="1912248">
                <a:moveTo>
                  <a:pt x="3162575" y="1903644"/>
                </a:moveTo>
                <a:lnTo>
                  <a:pt x="3443648" y="1905053"/>
                </a:lnTo>
                <a:cubicBezTo>
                  <a:pt x="3388199" y="1910723"/>
                  <a:pt x="3332410" y="1912991"/>
                  <a:pt x="3276541" y="1912038"/>
                </a:cubicBezTo>
                <a:lnTo>
                  <a:pt x="3162575" y="1903644"/>
                </a:lnTo>
                <a:close/>
                <a:moveTo>
                  <a:pt x="1288277" y="54"/>
                </a:moveTo>
                <a:cubicBezTo>
                  <a:pt x="1602149" y="9125"/>
                  <a:pt x="1827121" y="1182968"/>
                  <a:pt x="2180907" y="1480511"/>
                </a:cubicBezTo>
                <a:cubicBezTo>
                  <a:pt x="2446247" y="1703668"/>
                  <a:pt x="2774348" y="1856408"/>
                  <a:pt x="3108955" y="1899696"/>
                </a:cubicBezTo>
                <a:lnTo>
                  <a:pt x="3162575" y="1903644"/>
                </a:lnTo>
                <a:lnTo>
                  <a:pt x="0" y="1902862"/>
                </a:lnTo>
                <a:cubicBezTo>
                  <a:pt x="1254" y="1811587"/>
                  <a:pt x="2509" y="1720312"/>
                  <a:pt x="3763" y="1629037"/>
                </a:cubicBezTo>
                <a:lnTo>
                  <a:pt x="11205" y="1625343"/>
                </a:lnTo>
                <a:cubicBezTo>
                  <a:pt x="110296" y="1570319"/>
                  <a:pt x="206509" y="1504551"/>
                  <a:pt x="297677" y="1426083"/>
                </a:cubicBezTo>
                <a:cubicBezTo>
                  <a:pt x="662348" y="1112212"/>
                  <a:pt x="974405" y="-9017"/>
                  <a:pt x="1288277" y="54"/>
                </a:cubicBezTo>
                <a:close/>
              </a:path>
            </a:pathLst>
          </a:custGeom>
          <a:solidFill>
            <a:srgbClr val="1F6B3F"/>
          </a:solidFill>
          <a:ln>
            <a:solidFill>
              <a:srgbClr val="1F6B3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0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4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91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3337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783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2229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6674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1120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556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700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9FD0C79E-8423-A9C5-D1D4-4F513ADCC8A3}"/>
              </a:ext>
            </a:extLst>
          </p:cNvPr>
          <p:cNvSpPr/>
          <p:nvPr/>
        </p:nvSpPr>
        <p:spPr>
          <a:xfrm>
            <a:off x="451876" y="1993232"/>
            <a:ext cx="3257125" cy="1433999"/>
          </a:xfrm>
          <a:custGeom>
            <a:avLst/>
            <a:gdLst>
              <a:gd name="connsiteX0" fmla="*/ 0 w 4201885"/>
              <a:gd name="connsiteY0" fmla="*/ 1828842 h 1965503"/>
              <a:gd name="connsiteX1" fmla="*/ 1012371 w 4201885"/>
              <a:gd name="connsiteY1" fmla="*/ 1741757 h 1965503"/>
              <a:gd name="connsiteX2" fmla="*/ 2079171 w 4201885"/>
              <a:gd name="connsiteY2" fmla="*/ 42 h 1965503"/>
              <a:gd name="connsiteX3" fmla="*/ 3048000 w 4201885"/>
              <a:gd name="connsiteY3" fmla="*/ 1796185 h 1965503"/>
              <a:gd name="connsiteX4" fmla="*/ 4201885 w 4201885"/>
              <a:gd name="connsiteY4" fmla="*/ 1785299 h 1965503"/>
              <a:gd name="connsiteX0" fmla="*/ 0 w 4201885"/>
              <a:gd name="connsiteY0" fmla="*/ 1830144 h 1941829"/>
              <a:gd name="connsiteX1" fmla="*/ 1012371 w 4201885"/>
              <a:gd name="connsiteY1" fmla="*/ 1743059 h 1941829"/>
              <a:gd name="connsiteX2" fmla="*/ 2079171 w 4201885"/>
              <a:gd name="connsiteY2" fmla="*/ 1344 h 1941829"/>
              <a:gd name="connsiteX3" fmla="*/ 3015343 w 4201885"/>
              <a:gd name="connsiteY3" fmla="*/ 1460030 h 1941829"/>
              <a:gd name="connsiteX4" fmla="*/ 4201885 w 4201885"/>
              <a:gd name="connsiteY4" fmla="*/ 1786601 h 1941829"/>
              <a:gd name="connsiteX0" fmla="*/ 0 w 4256314"/>
              <a:gd name="connsiteY0" fmla="*/ 1830144 h 1941829"/>
              <a:gd name="connsiteX1" fmla="*/ 1012371 w 4256314"/>
              <a:gd name="connsiteY1" fmla="*/ 1743059 h 1941829"/>
              <a:gd name="connsiteX2" fmla="*/ 2079171 w 4256314"/>
              <a:gd name="connsiteY2" fmla="*/ 1344 h 1941829"/>
              <a:gd name="connsiteX3" fmla="*/ 3015343 w 4256314"/>
              <a:gd name="connsiteY3" fmla="*/ 1460030 h 1941829"/>
              <a:gd name="connsiteX4" fmla="*/ 4256314 w 4256314"/>
              <a:gd name="connsiteY4" fmla="*/ 1851915 h 1941829"/>
              <a:gd name="connsiteX0" fmla="*/ 0 w 4256314"/>
              <a:gd name="connsiteY0" fmla="*/ 1830144 h 1941829"/>
              <a:gd name="connsiteX1" fmla="*/ 1012371 w 4256314"/>
              <a:gd name="connsiteY1" fmla="*/ 1743059 h 1941829"/>
              <a:gd name="connsiteX2" fmla="*/ 2079171 w 4256314"/>
              <a:gd name="connsiteY2" fmla="*/ 1344 h 1941829"/>
              <a:gd name="connsiteX3" fmla="*/ 3015343 w 4256314"/>
              <a:gd name="connsiteY3" fmla="*/ 1460030 h 1941829"/>
              <a:gd name="connsiteX4" fmla="*/ 4256314 w 4256314"/>
              <a:gd name="connsiteY4" fmla="*/ 1851915 h 1941829"/>
              <a:gd name="connsiteX0" fmla="*/ 0 w 4256314"/>
              <a:gd name="connsiteY0" fmla="*/ 1828836 h 1858995"/>
              <a:gd name="connsiteX1" fmla="*/ 1240971 w 4256314"/>
              <a:gd name="connsiteY1" fmla="*/ 1415180 h 1858995"/>
              <a:gd name="connsiteX2" fmla="*/ 2079171 w 4256314"/>
              <a:gd name="connsiteY2" fmla="*/ 36 h 1858995"/>
              <a:gd name="connsiteX3" fmla="*/ 3015343 w 4256314"/>
              <a:gd name="connsiteY3" fmla="*/ 1458722 h 1858995"/>
              <a:gd name="connsiteX4" fmla="*/ 4256314 w 4256314"/>
              <a:gd name="connsiteY4" fmla="*/ 1850607 h 1858995"/>
              <a:gd name="connsiteX0" fmla="*/ 0 w 4256314"/>
              <a:gd name="connsiteY0" fmla="*/ 1828836 h 1858995"/>
              <a:gd name="connsiteX1" fmla="*/ 1240971 w 4256314"/>
              <a:gd name="connsiteY1" fmla="*/ 1415180 h 1858995"/>
              <a:gd name="connsiteX2" fmla="*/ 2079171 w 4256314"/>
              <a:gd name="connsiteY2" fmla="*/ 36 h 1858995"/>
              <a:gd name="connsiteX3" fmla="*/ 3015343 w 4256314"/>
              <a:gd name="connsiteY3" fmla="*/ 1458722 h 1858995"/>
              <a:gd name="connsiteX4" fmla="*/ 4256314 w 4256314"/>
              <a:gd name="connsiteY4" fmla="*/ 1850607 h 1858995"/>
              <a:gd name="connsiteX0" fmla="*/ 0 w 4212771"/>
              <a:gd name="connsiteY0" fmla="*/ 1872379 h 1872379"/>
              <a:gd name="connsiteX1" fmla="*/ 1197428 w 4212771"/>
              <a:gd name="connsiteY1" fmla="*/ 1415180 h 1872379"/>
              <a:gd name="connsiteX2" fmla="*/ 2035628 w 4212771"/>
              <a:gd name="connsiteY2" fmla="*/ 36 h 1872379"/>
              <a:gd name="connsiteX3" fmla="*/ 2971800 w 4212771"/>
              <a:gd name="connsiteY3" fmla="*/ 1458722 h 1872379"/>
              <a:gd name="connsiteX4" fmla="*/ 4212771 w 4212771"/>
              <a:gd name="connsiteY4" fmla="*/ 1850607 h 1872379"/>
              <a:gd name="connsiteX0" fmla="*/ 0 w 4343399"/>
              <a:gd name="connsiteY0" fmla="*/ 1872379 h 1901015"/>
              <a:gd name="connsiteX1" fmla="*/ 1197428 w 4343399"/>
              <a:gd name="connsiteY1" fmla="*/ 1415180 h 1901015"/>
              <a:gd name="connsiteX2" fmla="*/ 2035628 w 4343399"/>
              <a:gd name="connsiteY2" fmla="*/ 36 h 1901015"/>
              <a:gd name="connsiteX3" fmla="*/ 2971800 w 4343399"/>
              <a:gd name="connsiteY3" fmla="*/ 1458722 h 1901015"/>
              <a:gd name="connsiteX4" fmla="*/ 4343399 w 4343399"/>
              <a:gd name="connsiteY4" fmla="*/ 1894150 h 1901015"/>
              <a:gd name="connsiteX0" fmla="*/ 0 w 4343399"/>
              <a:gd name="connsiteY0" fmla="*/ 1883263 h 1911899"/>
              <a:gd name="connsiteX1" fmla="*/ 1197428 w 4343399"/>
              <a:gd name="connsiteY1" fmla="*/ 1426064 h 1911899"/>
              <a:gd name="connsiteX2" fmla="*/ 2188028 w 4343399"/>
              <a:gd name="connsiteY2" fmla="*/ 35 h 1911899"/>
              <a:gd name="connsiteX3" fmla="*/ 2971800 w 4343399"/>
              <a:gd name="connsiteY3" fmla="*/ 1469606 h 1911899"/>
              <a:gd name="connsiteX4" fmla="*/ 4343399 w 4343399"/>
              <a:gd name="connsiteY4" fmla="*/ 1905034 h 1911899"/>
              <a:gd name="connsiteX0" fmla="*/ 0 w 4343399"/>
              <a:gd name="connsiteY0" fmla="*/ 1883282 h 1912248"/>
              <a:gd name="connsiteX1" fmla="*/ 1197428 w 4343399"/>
              <a:gd name="connsiteY1" fmla="*/ 1426083 h 1912248"/>
              <a:gd name="connsiteX2" fmla="*/ 2188028 w 4343399"/>
              <a:gd name="connsiteY2" fmla="*/ 54 h 1912248"/>
              <a:gd name="connsiteX3" fmla="*/ 3080658 w 4343399"/>
              <a:gd name="connsiteY3" fmla="*/ 1480511 h 1912248"/>
              <a:gd name="connsiteX4" fmla="*/ 4343399 w 4343399"/>
              <a:gd name="connsiteY4" fmla="*/ 1905053 h 1912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43399" h="1912248">
                <a:moveTo>
                  <a:pt x="0" y="1883282"/>
                </a:moveTo>
                <a:cubicBezTo>
                  <a:pt x="387350" y="1850625"/>
                  <a:pt x="832757" y="1739954"/>
                  <a:pt x="1197428" y="1426083"/>
                </a:cubicBezTo>
                <a:cubicBezTo>
                  <a:pt x="1562099" y="1112212"/>
                  <a:pt x="1874156" y="-9017"/>
                  <a:pt x="2188028" y="54"/>
                </a:cubicBezTo>
                <a:cubicBezTo>
                  <a:pt x="2501900" y="9125"/>
                  <a:pt x="2726872" y="1182968"/>
                  <a:pt x="3080658" y="1480511"/>
                </a:cubicBezTo>
                <a:cubicBezTo>
                  <a:pt x="3434444" y="1778054"/>
                  <a:pt x="3899806" y="1950410"/>
                  <a:pt x="4343399" y="1905053"/>
                </a:cubicBezTo>
              </a:path>
            </a:pathLst>
          </a:custGeom>
          <a:noFill/>
          <a:ln>
            <a:solidFill>
              <a:srgbClr val="1F6B3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4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91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3337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783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2229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6674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1120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556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70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AB1FA3E-D334-57F5-6967-7526D9333FEF}"/>
              </a:ext>
            </a:extLst>
          </p:cNvPr>
          <p:cNvCxnSpPr>
            <a:cxnSpLocks/>
          </p:cNvCxnSpPr>
          <p:nvPr/>
        </p:nvCxnSpPr>
        <p:spPr>
          <a:xfrm>
            <a:off x="1117572" y="1989257"/>
            <a:ext cx="0" cy="1530537"/>
          </a:xfrm>
          <a:prstGeom prst="line">
            <a:avLst/>
          </a:prstGeom>
          <a:ln>
            <a:solidFill>
              <a:srgbClr val="1F6B3F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4C719307-8E74-2A36-2C11-4D8CFB30B19A}"/>
              </a:ext>
            </a:extLst>
          </p:cNvPr>
          <p:cNvSpPr txBox="1"/>
          <p:nvPr/>
        </p:nvSpPr>
        <p:spPr>
          <a:xfrm>
            <a:off x="842773" y="1665594"/>
            <a:ext cx="7660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4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91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3337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783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2229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6674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1120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556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/>
              <a:t>5 min</a:t>
            </a:r>
          </a:p>
        </p:txBody>
      </p:sp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94AA5F2F-8D05-AA89-344A-C0ECCCE4E3DD}"/>
              </a:ext>
            </a:extLst>
          </p:cNvPr>
          <p:cNvGraphicFramePr>
            <a:graphicFrameLocks noGrp="1"/>
          </p:cNvGraphicFramePr>
          <p:nvPr/>
        </p:nvGraphicFramePr>
        <p:xfrm>
          <a:off x="4087924" y="1776596"/>
          <a:ext cx="4722066" cy="165960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428550">
                  <a:extLst>
                    <a:ext uri="{9D8B030D-6E8A-4147-A177-3AD203B41FA5}">
                      <a16:colId xmlns:a16="http://schemas.microsoft.com/office/drawing/2014/main" val="1312535136"/>
                    </a:ext>
                  </a:extLst>
                </a:gridCol>
                <a:gridCol w="1293516">
                  <a:extLst>
                    <a:ext uri="{9D8B030D-6E8A-4147-A177-3AD203B41FA5}">
                      <a16:colId xmlns:a16="http://schemas.microsoft.com/office/drawing/2014/main" val="2992806311"/>
                    </a:ext>
                  </a:extLst>
                </a:gridCol>
              </a:tblGrid>
              <a:tr h="287891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u="none" strike="noStrike">
                          <a:effectLst/>
                          <a:latin typeface="Aptos" panose="020B0004020202020204" pitchFamily="34" charset="0"/>
                        </a:rPr>
                        <a:t>Number of Samples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10892" marR="10892" marT="10892" marB="0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40</a:t>
                      </a:r>
                    </a:p>
                  </a:txBody>
                  <a:tcPr marL="10892" marR="10892" marT="10892" marB="0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3200500"/>
                  </a:ext>
                </a:extLst>
              </a:tr>
              <a:tr h="287891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Target Mean</a:t>
                      </a:r>
                    </a:p>
                  </a:txBody>
                  <a:tcPr marL="10892" marR="10892" marT="10892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5 mins</a:t>
                      </a:r>
                    </a:p>
                  </a:txBody>
                  <a:tcPr marL="10892" marR="10892" marT="10892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6611780"/>
                  </a:ext>
                </a:extLst>
              </a:tr>
              <a:tr h="270955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Process Mean</a:t>
                      </a:r>
                    </a:p>
                  </a:txBody>
                  <a:tcPr marL="10892" marR="10892" marT="10892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9.28 mins</a:t>
                      </a:r>
                    </a:p>
                  </a:txBody>
                  <a:tcPr marL="10892" marR="10892" marT="10892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4466333"/>
                  </a:ext>
                </a:extLst>
              </a:tr>
              <a:tr h="270955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Process Standard Deviation</a:t>
                      </a:r>
                    </a:p>
                  </a:txBody>
                  <a:tcPr marL="10892" marR="10892" marT="10892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2.79 mins</a:t>
                      </a:r>
                    </a:p>
                  </a:txBody>
                  <a:tcPr marL="10892" marR="10892" marT="10892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627523"/>
                  </a:ext>
                </a:extLst>
              </a:tr>
              <a:tr h="270955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Proportion of Defectives</a:t>
                      </a:r>
                    </a:p>
                  </a:txBody>
                  <a:tcPr marL="10892" marR="10892" marT="10892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b="0" u="none" strike="noStrike">
                          <a:effectLst/>
                          <a:latin typeface="Aptos" panose="020B0004020202020204" pitchFamily="34" charset="0"/>
                        </a:rPr>
                        <a:t>0.94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10892" marR="10892" marT="10892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6999058"/>
                  </a:ext>
                </a:extLst>
              </a:tr>
              <a:tr h="270955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1" u="none" strike="noStrike">
                          <a:effectLst/>
                          <a:latin typeface="Aptos" panose="020B0004020202020204" pitchFamily="34" charset="0"/>
                        </a:rPr>
                        <a:t>DPMO (&gt; 5min defectives)</a:t>
                      </a:r>
                      <a:endParaRPr lang="en-US" sz="1300" b="1" i="0" u="none" strike="noStrike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10892" marR="10892" marT="10892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1" u="none" strike="noStrike">
                          <a:effectLst/>
                          <a:latin typeface="Aptos" panose="020B0004020202020204" pitchFamily="34" charset="0"/>
                        </a:rPr>
                        <a:t>937,661.53</a:t>
                      </a:r>
                      <a:endParaRPr lang="en-US" sz="1300" b="1" i="0" u="none" strike="noStrike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10892" marR="10892" marT="10892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2292873"/>
                  </a:ext>
                </a:extLst>
              </a:tr>
            </a:tbl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BD11D1BB-E7FE-4ECF-39D9-6D1BB82DFAA6}"/>
              </a:ext>
            </a:extLst>
          </p:cNvPr>
          <p:cNvSpPr txBox="1"/>
          <p:nvPr/>
        </p:nvSpPr>
        <p:spPr>
          <a:xfrm>
            <a:off x="4040198" y="3833560"/>
            <a:ext cx="4817517" cy="34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4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91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3337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783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2229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6674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1120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556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50"/>
              <a:t>The Sigma Level of this Process is </a:t>
            </a:r>
            <a:r>
              <a:rPr lang="en-US" sz="1650" b="1" i="1">
                <a:solidFill>
                  <a:srgbClr val="1F6B3F"/>
                </a:solidFill>
              </a:rPr>
              <a:t>LESS</a:t>
            </a:r>
            <a:r>
              <a:rPr lang="en-US" sz="1650" b="1">
                <a:solidFill>
                  <a:srgbClr val="1F6B3F"/>
                </a:solidFill>
              </a:rPr>
              <a:t> than 1.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2BE885-86CB-DCC2-4EC6-3316FDFEE298}"/>
              </a:ext>
            </a:extLst>
          </p:cNvPr>
          <p:cNvSpPr txBox="1"/>
          <p:nvPr/>
        </p:nvSpPr>
        <p:spPr>
          <a:xfrm>
            <a:off x="1385399" y="3556596"/>
            <a:ext cx="15867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4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91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3337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783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2229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6674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1120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556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1"/>
              <a:t>Waiting Time (min)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69D533-7215-6C5F-75F8-F175E5DD9142}"/>
              </a:ext>
            </a:extLst>
          </p:cNvPr>
          <p:cNvSpPr txBox="1"/>
          <p:nvPr/>
        </p:nvSpPr>
        <p:spPr>
          <a:xfrm>
            <a:off x="451168" y="571276"/>
            <a:ext cx="8241664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4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91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3337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783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2229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6674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1120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556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50" b="1">
                <a:solidFill>
                  <a:srgbClr val="1F6B3F"/>
                </a:solidFill>
                <a:latin typeface="Aptos" panose="020B0004020202020204" pitchFamily="34" charset="0"/>
              </a:rPr>
              <a:t>DPMO (Defects Per Million Opportunities) / Process Capability</a:t>
            </a:r>
          </a:p>
          <a:p>
            <a:r>
              <a:rPr lang="en-US" sz="2250" b="1">
                <a:solidFill>
                  <a:srgbClr val="1F6B3F"/>
                </a:solidFill>
                <a:latin typeface="Aptos" panose="020B0004020202020204" pitchFamily="34" charset="0"/>
              </a:rPr>
              <a:t>- </a:t>
            </a:r>
            <a:r>
              <a:rPr lang="en-US" sz="2250" b="1" i="1">
                <a:solidFill>
                  <a:srgbClr val="1F6B3F"/>
                </a:solidFill>
                <a:latin typeface="Aptos" panose="020B0004020202020204" pitchFamily="34" charset="0"/>
              </a:rPr>
              <a:t>WITHOUT</a:t>
            </a:r>
            <a:r>
              <a:rPr lang="en-US" sz="2250" b="1">
                <a:solidFill>
                  <a:srgbClr val="1F6B3F"/>
                </a:solidFill>
                <a:latin typeface="Aptos" panose="020B0004020202020204" pitchFamily="34" charset="0"/>
              </a:rPr>
              <a:t> improvement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C145FF9-C425-1A87-3A2B-AB240925F7E0}"/>
              </a:ext>
            </a:extLst>
          </p:cNvPr>
          <p:cNvGrpSpPr/>
          <p:nvPr/>
        </p:nvGrpSpPr>
        <p:grpSpPr>
          <a:xfrm>
            <a:off x="327230" y="168707"/>
            <a:ext cx="7934484" cy="311944"/>
            <a:chOff x="327230" y="310225"/>
            <a:chExt cx="7934484" cy="311944"/>
          </a:xfrm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DB4D6365-5E1F-8987-7546-FCB3A7990A9A}"/>
                </a:ext>
              </a:extLst>
            </p:cNvPr>
            <p:cNvSpPr/>
            <p:nvPr/>
          </p:nvSpPr>
          <p:spPr>
            <a:xfrm>
              <a:off x="327230" y="310225"/>
              <a:ext cx="1872714" cy="311944"/>
            </a:xfrm>
            <a:custGeom>
              <a:avLst/>
              <a:gdLst>
                <a:gd name="connsiteX0" fmla="*/ 0 w 1872714"/>
                <a:gd name="connsiteY0" fmla="*/ 0 h 749085"/>
                <a:gd name="connsiteX1" fmla="*/ 1498172 w 1872714"/>
                <a:gd name="connsiteY1" fmla="*/ 0 h 749085"/>
                <a:gd name="connsiteX2" fmla="*/ 1872714 w 1872714"/>
                <a:gd name="connsiteY2" fmla="*/ 374543 h 749085"/>
                <a:gd name="connsiteX3" fmla="*/ 1498172 w 1872714"/>
                <a:gd name="connsiteY3" fmla="*/ 749085 h 749085"/>
                <a:gd name="connsiteX4" fmla="*/ 0 w 1872714"/>
                <a:gd name="connsiteY4" fmla="*/ 749085 h 749085"/>
                <a:gd name="connsiteX5" fmla="*/ 374543 w 1872714"/>
                <a:gd name="connsiteY5" fmla="*/ 374543 h 749085"/>
                <a:gd name="connsiteX6" fmla="*/ 0 w 1872714"/>
                <a:gd name="connsiteY6" fmla="*/ 0 h 749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72714" h="749085">
                  <a:moveTo>
                    <a:pt x="0" y="0"/>
                  </a:moveTo>
                  <a:lnTo>
                    <a:pt x="1498172" y="0"/>
                  </a:lnTo>
                  <a:lnTo>
                    <a:pt x="1872714" y="374543"/>
                  </a:lnTo>
                  <a:lnTo>
                    <a:pt x="1498172" y="749085"/>
                  </a:lnTo>
                  <a:lnTo>
                    <a:pt x="0" y="749085"/>
                  </a:lnTo>
                  <a:lnTo>
                    <a:pt x="374543" y="374543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solidFill>
                <a:srgbClr val="1F6B3F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38551" tIns="21336" rIns="395878" bIns="21336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kern="1200">
                  <a:solidFill>
                    <a:schemeClr val="tx1"/>
                  </a:solidFill>
                  <a:latin typeface="Aptos" panose="020B0004020202020204" pitchFamily="34" charset="0"/>
                </a:rPr>
                <a:t>DEFINE</a:t>
              </a:r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9C7CA55A-E1F3-CDD8-39F4-5494566D65CD}"/>
                </a:ext>
              </a:extLst>
            </p:cNvPr>
            <p:cNvSpPr/>
            <p:nvPr/>
          </p:nvSpPr>
          <p:spPr>
            <a:xfrm>
              <a:off x="1842672" y="310225"/>
              <a:ext cx="1872714" cy="311944"/>
            </a:xfrm>
            <a:custGeom>
              <a:avLst/>
              <a:gdLst>
                <a:gd name="connsiteX0" fmla="*/ 0 w 1872714"/>
                <a:gd name="connsiteY0" fmla="*/ 0 h 749085"/>
                <a:gd name="connsiteX1" fmla="*/ 1498172 w 1872714"/>
                <a:gd name="connsiteY1" fmla="*/ 0 h 749085"/>
                <a:gd name="connsiteX2" fmla="*/ 1872714 w 1872714"/>
                <a:gd name="connsiteY2" fmla="*/ 374543 h 749085"/>
                <a:gd name="connsiteX3" fmla="*/ 1498172 w 1872714"/>
                <a:gd name="connsiteY3" fmla="*/ 749085 h 749085"/>
                <a:gd name="connsiteX4" fmla="*/ 0 w 1872714"/>
                <a:gd name="connsiteY4" fmla="*/ 749085 h 749085"/>
                <a:gd name="connsiteX5" fmla="*/ 374543 w 1872714"/>
                <a:gd name="connsiteY5" fmla="*/ 374543 h 749085"/>
                <a:gd name="connsiteX6" fmla="*/ 0 w 1872714"/>
                <a:gd name="connsiteY6" fmla="*/ 0 h 749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72714" h="749085">
                  <a:moveTo>
                    <a:pt x="0" y="0"/>
                  </a:moveTo>
                  <a:lnTo>
                    <a:pt x="1498172" y="0"/>
                  </a:lnTo>
                  <a:lnTo>
                    <a:pt x="1872714" y="374543"/>
                  </a:lnTo>
                  <a:lnTo>
                    <a:pt x="1498172" y="749085"/>
                  </a:lnTo>
                  <a:lnTo>
                    <a:pt x="0" y="749085"/>
                  </a:lnTo>
                  <a:lnTo>
                    <a:pt x="374543" y="3745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6B3F"/>
            </a:solidFill>
            <a:ln>
              <a:solidFill>
                <a:srgbClr val="1F6B3F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38551" tIns="21336" rIns="395878" bIns="21336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kern="1200">
                  <a:solidFill>
                    <a:schemeClr val="bg1"/>
                  </a:solidFill>
                  <a:latin typeface="Aptos" panose="020B0004020202020204" pitchFamily="34" charset="0"/>
                </a:rPr>
                <a:t>MEASURE</a:t>
              </a:r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6F9D66C1-9A24-C49F-5B16-440DFAA723CB}"/>
                </a:ext>
              </a:extLst>
            </p:cNvPr>
            <p:cNvSpPr/>
            <p:nvPr/>
          </p:nvSpPr>
          <p:spPr>
            <a:xfrm>
              <a:off x="3358114" y="310225"/>
              <a:ext cx="1872714" cy="311944"/>
            </a:xfrm>
            <a:custGeom>
              <a:avLst/>
              <a:gdLst>
                <a:gd name="connsiteX0" fmla="*/ 0 w 1872714"/>
                <a:gd name="connsiteY0" fmla="*/ 0 h 749085"/>
                <a:gd name="connsiteX1" fmla="*/ 1498172 w 1872714"/>
                <a:gd name="connsiteY1" fmla="*/ 0 h 749085"/>
                <a:gd name="connsiteX2" fmla="*/ 1872714 w 1872714"/>
                <a:gd name="connsiteY2" fmla="*/ 374543 h 749085"/>
                <a:gd name="connsiteX3" fmla="*/ 1498172 w 1872714"/>
                <a:gd name="connsiteY3" fmla="*/ 749085 h 749085"/>
                <a:gd name="connsiteX4" fmla="*/ 0 w 1872714"/>
                <a:gd name="connsiteY4" fmla="*/ 749085 h 749085"/>
                <a:gd name="connsiteX5" fmla="*/ 374543 w 1872714"/>
                <a:gd name="connsiteY5" fmla="*/ 374543 h 749085"/>
                <a:gd name="connsiteX6" fmla="*/ 0 w 1872714"/>
                <a:gd name="connsiteY6" fmla="*/ 0 h 749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72714" h="749085">
                  <a:moveTo>
                    <a:pt x="0" y="0"/>
                  </a:moveTo>
                  <a:lnTo>
                    <a:pt x="1498172" y="0"/>
                  </a:lnTo>
                  <a:lnTo>
                    <a:pt x="1872714" y="374543"/>
                  </a:lnTo>
                  <a:lnTo>
                    <a:pt x="1498172" y="749085"/>
                  </a:lnTo>
                  <a:lnTo>
                    <a:pt x="0" y="749085"/>
                  </a:lnTo>
                  <a:lnTo>
                    <a:pt x="374543" y="374543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solidFill>
                <a:srgbClr val="1F6B3F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38551" tIns="21336" rIns="395878" bIns="21336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kern="1200">
                  <a:solidFill>
                    <a:schemeClr val="tx1"/>
                  </a:solidFill>
                  <a:latin typeface="Aptos" panose="020B0004020202020204" pitchFamily="34" charset="0"/>
                </a:rPr>
                <a:t>ANALYZE</a:t>
              </a:r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49041799-9EAE-752D-DD99-30A8577CECCF}"/>
                </a:ext>
              </a:extLst>
            </p:cNvPr>
            <p:cNvSpPr/>
            <p:nvPr/>
          </p:nvSpPr>
          <p:spPr>
            <a:xfrm>
              <a:off x="4873556" y="310225"/>
              <a:ext cx="1872714" cy="311944"/>
            </a:xfrm>
            <a:custGeom>
              <a:avLst/>
              <a:gdLst>
                <a:gd name="connsiteX0" fmla="*/ 0 w 1872714"/>
                <a:gd name="connsiteY0" fmla="*/ 0 h 749085"/>
                <a:gd name="connsiteX1" fmla="*/ 1498172 w 1872714"/>
                <a:gd name="connsiteY1" fmla="*/ 0 h 749085"/>
                <a:gd name="connsiteX2" fmla="*/ 1872714 w 1872714"/>
                <a:gd name="connsiteY2" fmla="*/ 374543 h 749085"/>
                <a:gd name="connsiteX3" fmla="*/ 1498172 w 1872714"/>
                <a:gd name="connsiteY3" fmla="*/ 749085 h 749085"/>
                <a:gd name="connsiteX4" fmla="*/ 0 w 1872714"/>
                <a:gd name="connsiteY4" fmla="*/ 749085 h 749085"/>
                <a:gd name="connsiteX5" fmla="*/ 374543 w 1872714"/>
                <a:gd name="connsiteY5" fmla="*/ 374543 h 749085"/>
                <a:gd name="connsiteX6" fmla="*/ 0 w 1872714"/>
                <a:gd name="connsiteY6" fmla="*/ 0 h 749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72714" h="749085">
                  <a:moveTo>
                    <a:pt x="0" y="0"/>
                  </a:moveTo>
                  <a:lnTo>
                    <a:pt x="1498172" y="0"/>
                  </a:lnTo>
                  <a:lnTo>
                    <a:pt x="1872714" y="374543"/>
                  </a:lnTo>
                  <a:lnTo>
                    <a:pt x="1498172" y="749085"/>
                  </a:lnTo>
                  <a:lnTo>
                    <a:pt x="0" y="749085"/>
                  </a:lnTo>
                  <a:lnTo>
                    <a:pt x="374543" y="374543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solidFill>
                <a:srgbClr val="1F6B3F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38551" tIns="21336" rIns="395878" bIns="21336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kern="1200">
                  <a:solidFill>
                    <a:schemeClr val="tx1"/>
                  </a:solidFill>
                  <a:latin typeface="Aptos" panose="020B0004020202020204" pitchFamily="34" charset="0"/>
                </a:rPr>
                <a:t>IMPROVE</a:t>
              </a:r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1CFB3F08-9E94-3A04-F29A-8A10F4C1E134}"/>
                </a:ext>
              </a:extLst>
            </p:cNvPr>
            <p:cNvSpPr/>
            <p:nvPr/>
          </p:nvSpPr>
          <p:spPr>
            <a:xfrm>
              <a:off x="6389000" y="310225"/>
              <a:ext cx="1872714" cy="311944"/>
            </a:xfrm>
            <a:custGeom>
              <a:avLst/>
              <a:gdLst>
                <a:gd name="connsiteX0" fmla="*/ 0 w 1872714"/>
                <a:gd name="connsiteY0" fmla="*/ 0 h 749085"/>
                <a:gd name="connsiteX1" fmla="*/ 1498172 w 1872714"/>
                <a:gd name="connsiteY1" fmla="*/ 0 h 749085"/>
                <a:gd name="connsiteX2" fmla="*/ 1872714 w 1872714"/>
                <a:gd name="connsiteY2" fmla="*/ 374543 h 749085"/>
                <a:gd name="connsiteX3" fmla="*/ 1498172 w 1872714"/>
                <a:gd name="connsiteY3" fmla="*/ 749085 h 749085"/>
                <a:gd name="connsiteX4" fmla="*/ 0 w 1872714"/>
                <a:gd name="connsiteY4" fmla="*/ 749085 h 749085"/>
                <a:gd name="connsiteX5" fmla="*/ 374543 w 1872714"/>
                <a:gd name="connsiteY5" fmla="*/ 374543 h 749085"/>
                <a:gd name="connsiteX6" fmla="*/ 0 w 1872714"/>
                <a:gd name="connsiteY6" fmla="*/ 0 h 749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72714" h="749085">
                  <a:moveTo>
                    <a:pt x="0" y="0"/>
                  </a:moveTo>
                  <a:lnTo>
                    <a:pt x="1498172" y="0"/>
                  </a:lnTo>
                  <a:lnTo>
                    <a:pt x="1872714" y="374543"/>
                  </a:lnTo>
                  <a:lnTo>
                    <a:pt x="1498172" y="749085"/>
                  </a:lnTo>
                  <a:lnTo>
                    <a:pt x="0" y="749085"/>
                  </a:lnTo>
                  <a:lnTo>
                    <a:pt x="374543" y="374543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solidFill>
                <a:srgbClr val="1F6B3F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38551" tIns="21336" rIns="395878" bIns="21336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kern="1200">
                  <a:solidFill>
                    <a:schemeClr val="tx1"/>
                  </a:solidFill>
                  <a:latin typeface="Aptos" panose="020B0004020202020204" pitchFamily="34" charset="0"/>
                </a:rPr>
                <a:t>CONTROL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78304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96D2AC98-FFE0-9515-B8C7-AACEDAFF244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03583128"/>
              </p:ext>
            </p:extLst>
          </p:nvPr>
        </p:nvGraphicFramePr>
        <p:xfrm>
          <a:off x="3929063" y="1284923"/>
          <a:ext cx="4970385" cy="36126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920" name="Picture 919" descr="A coffee shop with a sign&#10;&#10;Description automatically generated">
            <a:extLst>
              <a:ext uri="{FF2B5EF4-FFF2-40B4-BE49-F238E27FC236}">
                <a16:creationId xmlns:a16="http://schemas.microsoft.com/office/drawing/2014/main" id="{408C7867-FC40-A3B3-E931-DBA8C4F6203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287415" y="1540073"/>
            <a:ext cx="3180538" cy="2384227"/>
          </a:xfrm>
          <a:prstGeom prst="rect">
            <a:avLst/>
          </a:prstGeom>
        </p:spPr>
      </p:pic>
      <p:sp>
        <p:nvSpPr>
          <p:cNvPr id="921" name="TextBox 920">
            <a:extLst>
              <a:ext uri="{FF2B5EF4-FFF2-40B4-BE49-F238E27FC236}">
                <a16:creationId xmlns:a16="http://schemas.microsoft.com/office/drawing/2014/main" id="{67ED57D4-546B-D0AA-2CC7-C122643F18E7}"/>
              </a:ext>
            </a:extLst>
          </p:cNvPr>
          <p:cNvSpPr txBox="1"/>
          <p:nvPr/>
        </p:nvSpPr>
        <p:spPr>
          <a:xfrm>
            <a:off x="287415" y="4875228"/>
            <a:ext cx="1927565" cy="195433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/>
              <a:t>ThePhoto by PhotoAuthor is licensed under CCYYSA.</a:t>
            </a:r>
          </a:p>
        </p:txBody>
      </p:sp>
      <p:sp>
        <p:nvSpPr>
          <p:cNvPr id="2011" name="Google Shape;539;g2c43d77b96f_0_499">
            <a:extLst>
              <a:ext uri="{FF2B5EF4-FFF2-40B4-BE49-F238E27FC236}">
                <a16:creationId xmlns:a16="http://schemas.microsoft.com/office/drawing/2014/main" id="{28167325-E2E2-6F56-5F24-FEA528B7EA2B}"/>
              </a:ext>
            </a:extLst>
          </p:cNvPr>
          <p:cNvSpPr/>
          <p:nvPr/>
        </p:nvSpPr>
        <p:spPr>
          <a:xfrm>
            <a:off x="358615" y="794562"/>
            <a:ext cx="7012876" cy="270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sz="2250" b="1">
                <a:solidFill>
                  <a:srgbClr val="007042"/>
                </a:solidFill>
                <a:ea typeface="Red Hat Display Black"/>
                <a:sym typeface="Red Hat Display Black"/>
              </a:rPr>
              <a:t>Current Process Map - Placing an Order</a:t>
            </a:r>
            <a:endParaRPr lang="en-US" sz="3000" b="1">
              <a:solidFill>
                <a:srgbClr val="007042"/>
              </a:solidFill>
              <a:latin typeface="Red Hat Display Black"/>
              <a:ea typeface="Red Hat Display Black"/>
              <a:cs typeface="Red Hat Display Black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0B73E50-0A87-3063-6980-6879A7EB5F38}"/>
              </a:ext>
            </a:extLst>
          </p:cNvPr>
          <p:cNvGrpSpPr/>
          <p:nvPr/>
        </p:nvGrpSpPr>
        <p:grpSpPr>
          <a:xfrm>
            <a:off x="327230" y="168707"/>
            <a:ext cx="7934484" cy="311944"/>
            <a:chOff x="327230" y="310225"/>
            <a:chExt cx="7934484" cy="311944"/>
          </a:xfrm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100CA880-C3CC-B51F-E852-3353885BA9D0}"/>
                </a:ext>
              </a:extLst>
            </p:cNvPr>
            <p:cNvSpPr/>
            <p:nvPr/>
          </p:nvSpPr>
          <p:spPr>
            <a:xfrm>
              <a:off x="327230" y="310225"/>
              <a:ext cx="1872714" cy="311944"/>
            </a:xfrm>
            <a:custGeom>
              <a:avLst/>
              <a:gdLst>
                <a:gd name="connsiteX0" fmla="*/ 0 w 1872714"/>
                <a:gd name="connsiteY0" fmla="*/ 0 h 749085"/>
                <a:gd name="connsiteX1" fmla="*/ 1498172 w 1872714"/>
                <a:gd name="connsiteY1" fmla="*/ 0 h 749085"/>
                <a:gd name="connsiteX2" fmla="*/ 1872714 w 1872714"/>
                <a:gd name="connsiteY2" fmla="*/ 374543 h 749085"/>
                <a:gd name="connsiteX3" fmla="*/ 1498172 w 1872714"/>
                <a:gd name="connsiteY3" fmla="*/ 749085 h 749085"/>
                <a:gd name="connsiteX4" fmla="*/ 0 w 1872714"/>
                <a:gd name="connsiteY4" fmla="*/ 749085 h 749085"/>
                <a:gd name="connsiteX5" fmla="*/ 374543 w 1872714"/>
                <a:gd name="connsiteY5" fmla="*/ 374543 h 749085"/>
                <a:gd name="connsiteX6" fmla="*/ 0 w 1872714"/>
                <a:gd name="connsiteY6" fmla="*/ 0 h 749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72714" h="749085">
                  <a:moveTo>
                    <a:pt x="0" y="0"/>
                  </a:moveTo>
                  <a:lnTo>
                    <a:pt x="1498172" y="0"/>
                  </a:lnTo>
                  <a:lnTo>
                    <a:pt x="1872714" y="374543"/>
                  </a:lnTo>
                  <a:lnTo>
                    <a:pt x="1498172" y="749085"/>
                  </a:lnTo>
                  <a:lnTo>
                    <a:pt x="0" y="749085"/>
                  </a:lnTo>
                  <a:lnTo>
                    <a:pt x="374543" y="374543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solidFill>
                <a:srgbClr val="1F6B3F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38551" tIns="21336" rIns="395878" bIns="21336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kern="1200">
                  <a:solidFill>
                    <a:schemeClr val="tx1"/>
                  </a:solidFill>
                  <a:latin typeface="Aptos" panose="020B0004020202020204" pitchFamily="34" charset="0"/>
                </a:rPr>
                <a:t>DEFINE</a:t>
              </a:r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F774A9A0-BBF8-54A3-27F3-80EF3409F957}"/>
                </a:ext>
              </a:extLst>
            </p:cNvPr>
            <p:cNvSpPr/>
            <p:nvPr/>
          </p:nvSpPr>
          <p:spPr>
            <a:xfrm>
              <a:off x="1842672" y="310225"/>
              <a:ext cx="1872714" cy="311944"/>
            </a:xfrm>
            <a:custGeom>
              <a:avLst/>
              <a:gdLst>
                <a:gd name="connsiteX0" fmla="*/ 0 w 1872714"/>
                <a:gd name="connsiteY0" fmla="*/ 0 h 749085"/>
                <a:gd name="connsiteX1" fmla="*/ 1498172 w 1872714"/>
                <a:gd name="connsiteY1" fmla="*/ 0 h 749085"/>
                <a:gd name="connsiteX2" fmla="*/ 1872714 w 1872714"/>
                <a:gd name="connsiteY2" fmla="*/ 374543 h 749085"/>
                <a:gd name="connsiteX3" fmla="*/ 1498172 w 1872714"/>
                <a:gd name="connsiteY3" fmla="*/ 749085 h 749085"/>
                <a:gd name="connsiteX4" fmla="*/ 0 w 1872714"/>
                <a:gd name="connsiteY4" fmla="*/ 749085 h 749085"/>
                <a:gd name="connsiteX5" fmla="*/ 374543 w 1872714"/>
                <a:gd name="connsiteY5" fmla="*/ 374543 h 749085"/>
                <a:gd name="connsiteX6" fmla="*/ 0 w 1872714"/>
                <a:gd name="connsiteY6" fmla="*/ 0 h 749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72714" h="749085">
                  <a:moveTo>
                    <a:pt x="0" y="0"/>
                  </a:moveTo>
                  <a:lnTo>
                    <a:pt x="1498172" y="0"/>
                  </a:lnTo>
                  <a:lnTo>
                    <a:pt x="1872714" y="374543"/>
                  </a:lnTo>
                  <a:lnTo>
                    <a:pt x="1498172" y="749085"/>
                  </a:lnTo>
                  <a:lnTo>
                    <a:pt x="0" y="749085"/>
                  </a:lnTo>
                  <a:lnTo>
                    <a:pt x="374543" y="374543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solidFill>
                <a:srgbClr val="1F6B3F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38551" tIns="21336" rIns="395878" bIns="21336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kern="1200">
                  <a:solidFill>
                    <a:schemeClr val="tx1"/>
                  </a:solidFill>
                  <a:latin typeface="Aptos" panose="020B0004020202020204" pitchFamily="34" charset="0"/>
                </a:rPr>
                <a:t>MEASURE</a:t>
              </a:r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1151C343-9C51-AC3A-8155-C3D8AA13D7CB}"/>
                </a:ext>
              </a:extLst>
            </p:cNvPr>
            <p:cNvSpPr/>
            <p:nvPr/>
          </p:nvSpPr>
          <p:spPr>
            <a:xfrm>
              <a:off x="3358114" y="310225"/>
              <a:ext cx="1872714" cy="311944"/>
            </a:xfrm>
            <a:custGeom>
              <a:avLst/>
              <a:gdLst>
                <a:gd name="connsiteX0" fmla="*/ 0 w 1872714"/>
                <a:gd name="connsiteY0" fmla="*/ 0 h 749085"/>
                <a:gd name="connsiteX1" fmla="*/ 1498172 w 1872714"/>
                <a:gd name="connsiteY1" fmla="*/ 0 h 749085"/>
                <a:gd name="connsiteX2" fmla="*/ 1872714 w 1872714"/>
                <a:gd name="connsiteY2" fmla="*/ 374543 h 749085"/>
                <a:gd name="connsiteX3" fmla="*/ 1498172 w 1872714"/>
                <a:gd name="connsiteY3" fmla="*/ 749085 h 749085"/>
                <a:gd name="connsiteX4" fmla="*/ 0 w 1872714"/>
                <a:gd name="connsiteY4" fmla="*/ 749085 h 749085"/>
                <a:gd name="connsiteX5" fmla="*/ 374543 w 1872714"/>
                <a:gd name="connsiteY5" fmla="*/ 374543 h 749085"/>
                <a:gd name="connsiteX6" fmla="*/ 0 w 1872714"/>
                <a:gd name="connsiteY6" fmla="*/ 0 h 749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72714" h="749085">
                  <a:moveTo>
                    <a:pt x="0" y="0"/>
                  </a:moveTo>
                  <a:lnTo>
                    <a:pt x="1498172" y="0"/>
                  </a:lnTo>
                  <a:lnTo>
                    <a:pt x="1872714" y="374543"/>
                  </a:lnTo>
                  <a:lnTo>
                    <a:pt x="1498172" y="749085"/>
                  </a:lnTo>
                  <a:lnTo>
                    <a:pt x="0" y="749085"/>
                  </a:lnTo>
                  <a:lnTo>
                    <a:pt x="374543" y="3745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6B3F"/>
            </a:solidFill>
            <a:ln>
              <a:solidFill>
                <a:srgbClr val="1F6B3F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38551" tIns="21336" rIns="395878" bIns="21336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kern="1200">
                  <a:solidFill>
                    <a:schemeClr val="bg1"/>
                  </a:solidFill>
                  <a:latin typeface="Aptos" panose="020B0004020202020204" pitchFamily="34" charset="0"/>
                </a:rPr>
                <a:t>ANALYZE</a:t>
              </a:r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0D52F0F4-F78E-1E05-4D2E-99680FF6ABB9}"/>
                </a:ext>
              </a:extLst>
            </p:cNvPr>
            <p:cNvSpPr/>
            <p:nvPr/>
          </p:nvSpPr>
          <p:spPr>
            <a:xfrm>
              <a:off x="4873556" y="310225"/>
              <a:ext cx="1872714" cy="311944"/>
            </a:xfrm>
            <a:custGeom>
              <a:avLst/>
              <a:gdLst>
                <a:gd name="connsiteX0" fmla="*/ 0 w 1872714"/>
                <a:gd name="connsiteY0" fmla="*/ 0 h 749085"/>
                <a:gd name="connsiteX1" fmla="*/ 1498172 w 1872714"/>
                <a:gd name="connsiteY1" fmla="*/ 0 h 749085"/>
                <a:gd name="connsiteX2" fmla="*/ 1872714 w 1872714"/>
                <a:gd name="connsiteY2" fmla="*/ 374543 h 749085"/>
                <a:gd name="connsiteX3" fmla="*/ 1498172 w 1872714"/>
                <a:gd name="connsiteY3" fmla="*/ 749085 h 749085"/>
                <a:gd name="connsiteX4" fmla="*/ 0 w 1872714"/>
                <a:gd name="connsiteY4" fmla="*/ 749085 h 749085"/>
                <a:gd name="connsiteX5" fmla="*/ 374543 w 1872714"/>
                <a:gd name="connsiteY5" fmla="*/ 374543 h 749085"/>
                <a:gd name="connsiteX6" fmla="*/ 0 w 1872714"/>
                <a:gd name="connsiteY6" fmla="*/ 0 h 749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72714" h="749085">
                  <a:moveTo>
                    <a:pt x="0" y="0"/>
                  </a:moveTo>
                  <a:lnTo>
                    <a:pt x="1498172" y="0"/>
                  </a:lnTo>
                  <a:lnTo>
                    <a:pt x="1872714" y="374543"/>
                  </a:lnTo>
                  <a:lnTo>
                    <a:pt x="1498172" y="749085"/>
                  </a:lnTo>
                  <a:lnTo>
                    <a:pt x="0" y="749085"/>
                  </a:lnTo>
                  <a:lnTo>
                    <a:pt x="374543" y="374543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solidFill>
                <a:srgbClr val="1F6B3F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38551" tIns="21336" rIns="395878" bIns="21336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kern="1200">
                  <a:solidFill>
                    <a:schemeClr val="tx1"/>
                  </a:solidFill>
                  <a:latin typeface="Aptos" panose="020B0004020202020204" pitchFamily="34" charset="0"/>
                </a:rPr>
                <a:t>IMPROVE</a:t>
              </a:r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5E88FA6B-2F4C-AA5B-CFFC-3174B54E0569}"/>
                </a:ext>
              </a:extLst>
            </p:cNvPr>
            <p:cNvSpPr/>
            <p:nvPr/>
          </p:nvSpPr>
          <p:spPr>
            <a:xfrm>
              <a:off x="6389000" y="310225"/>
              <a:ext cx="1872714" cy="311944"/>
            </a:xfrm>
            <a:custGeom>
              <a:avLst/>
              <a:gdLst>
                <a:gd name="connsiteX0" fmla="*/ 0 w 1872714"/>
                <a:gd name="connsiteY0" fmla="*/ 0 h 749085"/>
                <a:gd name="connsiteX1" fmla="*/ 1498172 w 1872714"/>
                <a:gd name="connsiteY1" fmla="*/ 0 h 749085"/>
                <a:gd name="connsiteX2" fmla="*/ 1872714 w 1872714"/>
                <a:gd name="connsiteY2" fmla="*/ 374543 h 749085"/>
                <a:gd name="connsiteX3" fmla="*/ 1498172 w 1872714"/>
                <a:gd name="connsiteY3" fmla="*/ 749085 h 749085"/>
                <a:gd name="connsiteX4" fmla="*/ 0 w 1872714"/>
                <a:gd name="connsiteY4" fmla="*/ 749085 h 749085"/>
                <a:gd name="connsiteX5" fmla="*/ 374543 w 1872714"/>
                <a:gd name="connsiteY5" fmla="*/ 374543 h 749085"/>
                <a:gd name="connsiteX6" fmla="*/ 0 w 1872714"/>
                <a:gd name="connsiteY6" fmla="*/ 0 h 749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72714" h="749085">
                  <a:moveTo>
                    <a:pt x="0" y="0"/>
                  </a:moveTo>
                  <a:lnTo>
                    <a:pt x="1498172" y="0"/>
                  </a:lnTo>
                  <a:lnTo>
                    <a:pt x="1872714" y="374543"/>
                  </a:lnTo>
                  <a:lnTo>
                    <a:pt x="1498172" y="749085"/>
                  </a:lnTo>
                  <a:lnTo>
                    <a:pt x="0" y="749085"/>
                  </a:lnTo>
                  <a:lnTo>
                    <a:pt x="374543" y="374543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solidFill>
                <a:srgbClr val="1F6B3F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38551" tIns="21336" rIns="395878" bIns="21336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kern="1200">
                  <a:solidFill>
                    <a:schemeClr val="tx1"/>
                  </a:solidFill>
                  <a:latin typeface="Aptos" panose="020B0004020202020204" pitchFamily="34" charset="0"/>
                </a:rPr>
                <a:t>CONTROL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93898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Application>Microsoft Office PowerPoint</Application>
  <PresentationFormat>On-screen Show (16:9)</PresentationFormat>
  <Slides>23</Slides>
  <Notes>11</Notes>
  <HiddenSlides>0</HiddenSlide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23</vt:i4>
      </vt:variant>
    </vt:vector>
  </HeadingPairs>
  <TitlesOfParts>
    <vt:vector size="25" baseType="lpstr"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PptxGenJS</dc:creator>
  <cp:revision>11</cp:revision>
  <dcterms:created xsi:type="dcterms:W3CDTF">2024-03-19T07:06:45Z</dcterms:created>
  <dcterms:modified xsi:type="dcterms:W3CDTF">2024-06-29T00:15:39Z</dcterms:modified>
</cp:coreProperties>
</file>